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Advanced Lists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Advantages to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If most accessed element is near front of list – number of operations to find it are minimized.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Sparse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 sparse table is a table wher</a:t>
            </a:r>
            <a:r>
              <a:rPr lang="en-US" dirty="0" smtClean="0"/>
              <a:t>e most of the cells are empty</a:t>
            </a:r>
          </a:p>
          <a:p>
            <a:r>
              <a:rPr lang="en-US" dirty="0" smtClean="0"/>
              <a:t>Can be implemented as a Linked List wher</a:t>
            </a:r>
            <a:r>
              <a:rPr lang="en-US" dirty="0" smtClean="0"/>
              <a:t>e each element in the first Linked List is a Linked 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Sparse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809138"/>
              </p:ext>
            </p:extLst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">
                  <a:extLst>
                    <a:ext uri="{9D8B030D-6E8A-4147-A177-3AD203B41FA5}">
                      <a16:colId xmlns:a16="http://schemas.microsoft.com/office/drawing/2014/main" val="2766372574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574321506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147861360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107735680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75392416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457898814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3858156145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246224553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073141734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3830519223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09522765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416231037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38062470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974680086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3242101363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3108092077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543943607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676701054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324969937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230389522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249697771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4052300865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1697456646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2674907019"/>
                    </a:ext>
                  </a:extLst>
                </a:gridCol>
                <a:gridCol w="420624">
                  <a:extLst>
                    <a:ext uri="{9D8B030D-6E8A-4147-A177-3AD203B41FA5}">
                      <a16:colId xmlns:a16="http://schemas.microsoft.com/office/drawing/2014/main" val="3867689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732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443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01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641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35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422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99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174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550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359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3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Sparse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L1  (A, R), L2 (N, W) , L3( C ), L5 (S, Z, A), L7(F), L8 (Q, C ), L9 (W)</a:t>
            </a:r>
          </a:p>
          <a:p>
            <a:r>
              <a:rPr lang="en-US" dirty="0" smtClean="0"/>
              <a:t>More efficient use of memory and resources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4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Different List Implementations and Purposes</a:t>
            </a:r>
          </a:p>
          <a:p>
            <a:pPr lvl="1"/>
            <a:r>
              <a:rPr lang="en-US" dirty="0" smtClean="0"/>
              <a:t>Circular Lists</a:t>
            </a:r>
          </a:p>
          <a:p>
            <a:pPr lvl="1"/>
            <a:r>
              <a:rPr lang="en-US" dirty="0" smtClean="0"/>
              <a:t>Skip Lists</a:t>
            </a:r>
          </a:p>
          <a:p>
            <a:pPr lvl="1"/>
            <a:r>
              <a:rPr lang="en-US" dirty="0" smtClean="0"/>
              <a:t>Self Organizing Lists</a:t>
            </a:r>
          </a:p>
          <a:p>
            <a:pPr lvl="2"/>
            <a:r>
              <a:rPr lang="en-US" dirty="0" smtClean="0"/>
              <a:t>Move to Front Method</a:t>
            </a:r>
          </a:p>
          <a:p>
            <a:pPr lvl="2"/>
            <a:r>
              <a:rPr lang="en-US" dirty="0" smtClean="0"/>
              <a:t>Transpose Method</a:t>
            </a:r>
          </a:p>
          <a:p>
            <a:pPr lvl="2"/>
            <a:r>
              <a:rPr lang="en-US" dirty="0" smtClean="0"/>
              <a:t>Count Method</a:t>
            </a:r>
          </a:p>
          <a:p>
            <a:pPr lvl="2"/>
            <a:r>
              <a:rPr lang="en-US" dirty="0" smtClean="0"/>
              <a:t>Ordering Method</a:t>
            </a:r>
          </a:p>
          <a:p>
            <a:pPr lvl="1"/>
            <a:r>
              <a:rPr lang="en-US" dirty="0" smtClean="0"/>
              <a:t>Sparse Tables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Different List Implementations and Purposes</a:t>
            </a:r>
          </a:p>
          <a:p>
            <a:pPr lvl="1"/>
            <a:r>
              <a:rPr lang="en-US" dirty="0" smtClean="0"/>
              <a:t>Circular Lists</a:t>
            </a:r>
          </a:p>
          <a:p>
            <a:pPr lvl="1"/>
            <a:r>
              <a:rPr lang="en-US" dirty="0" smtClean="0"/>
              <a:t>Skip Lists</a:t>
            </a:r>
          </a:p>
          <a:p>
            <a:pPr lvl="1"/>
            <a:r>
              <a:rPr lang="en-US" dirty="0" smtClean="0"/>
              <a:t>Self Organizing Lists</a:t>
            </a:r>
          </a:p>
          <a:p>
            <a:pPr lvl="2"/>
            <a:r>
              <a:rPr lang="en-US" dirty="0" smtClean="0"/>
              <a:t>Move to Front Method</a:t>
            </a:r>
          </a:p>
          <a:p>
            <a:pPr lvl="2"/>
            <a:r>
              <a:rPr lang="en-US" dirty="0" smtClean="0"/>
              <a:t>Transpose Method</a:t>
            </a:r>
          </a:p>
          <a:p>
            <a:pPr lvl="2"/>
            <a:r>
              <a:rPr lang="en-US" dirty="0" smtClean="0"/>
              <a:t>Count Method</a:t>
            </a:r>
          </a:p>
          <a:p>
            <a:pPr lvl="2"/>
            <a:r>
              <a:rPr lang="en-US" dirty="0" smtClean="0"/>
              <a:t>Ordering Method</a:t>
            </a:r>
          </a:p>
          <a:p>
            <a:pPr lvl="1"/>
            <a:r>
              <a:rPr lang="en-US" dirty="0" smtClean="0"/>
              <a:t>Sparse Tables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Circular 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89616" y="4207329"/>
            <a:ext cx="1562100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89616" y="2349500"/>
            <a:ext cx="1562100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781800" y="2349500"/>
            <a:ext cx="1562100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569406" y="2717800"/>
            <a:ext cx="1212393" cy="355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26300" y="1974096"/>
            <a:ext cx="495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  <p:cxnSp>
        <p:nvCxnSpPr>
          <p:cNvPr id="23" name="Curved Connector 22"/>
          <p:cNvCxnSpPr>
            <a:stCxn id="6" idx="2"/>
          </p:cNvCxnSpPr>
          <p:nvPr/>
        </p:nvCxnSpPr>
        <p:spPr>
          <a:xfrm rot="5400000">
            <a:off x="5806169" y="3174547"/>
            <a:ext cx="1502229" cy="2011135"/>
          </a:xfrm>
          <a:prstGeom prst="curvedConnector2">
            <a:avLst/>
          </a:prstGeom>
          <a:ln w="180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0"/>
            <a:endCxn id="5" idx="2"/>
          </p:cNvCxnSpPr>
          <p:nvPr/>
        </p:nvCxnSpPr>
        <p:spPr>
          <a:xfrm flipV="1">
            <a:off x="4770666" y="3429000"/>
            <a:ext cx="0" cy="778329"/>
          </a:xfrm>
          <a:prstGeom prst="straightConnector1">
            <a:avLst/>
          </a:prstGeom>
          <a:ln w="146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Circular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Can be implemented singly or doubly linked</a:t>
            </a:r>
          </a:p>
          <a:p>
            <a:r>
              <a:rPr lang="en-US" dirty="0" smtClean="0"/>
              <a:t>Useful in application where “turns” are done in rotation</a:t>
            </a:r>
          </a:p>
          <a:p>
            <a:pPr lvl="1"/>
            <a:r>
              <a:rPr lang="en-US" dirty="0" smtClean="0"/>
              <a:t>Like a game where users take turns</a:t>
            </a:r>
          </a:p>
          <a:p>
            <a:r>
              <a:rPr lang="en-US" dirty="0" smtClean="0"/>
              <a:t>Used in time sharing problems (determine which user/process) has time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Skip Lists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9472" y="2432958"/>
            <a:ext cx="767442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45129" y="3494315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20786" y="3069772"/>
            <a:ext cx="767442" cy="963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96443" y="3494314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72100" y="2432958"/>
            <a:ext cx="767442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30065" y="3494314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05722" y="3069771"/>
            <a:ext cx="767442" cy="963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881379" y="3494313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057036" y="2432957"/>
            <a:ext cx="767442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451882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2632981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3789591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981577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6138179" y="3494313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7302263" y="3494312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8433707" y="3494311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9648821" y="3494310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1439633" y="2959214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3812726" y="2966697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6142281" y="3016362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8477930" y="3033364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1433486" y="2456761"/>
            <a:ext cx="4013455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6161323" y="2494517"/>
            <a:ext cx="4013455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Skip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Nodes have pointers to multiple nodes further down the list</a:t>
            </a:r>
          </a:p>
          <a:p>
            <a:r>
              <a:rPr lang="en-US" dirty="0" smtClean="0"/>
              <a:t>Simple sample design – add pointer at 1, 2, 4, 8, 16</a:t>
            </a:r>
          </a:p>
          <a:p>
            <a:pPr lvl="1"/>
            <a:r>
              <a:rPr lang="en-US" dirty="0" smtClean="0"/>
              <a:t>All nodes have one pointer</a:t>
            </a:r>
          </a:p>
          <a:p>
            <a:pPr lvl="1"/>
            <a:r>
              <a:rPr lang="en-US" dirty="0" smtClean="0"/>
              <a:t>½ nodes have 2 pointers</a:t>
            </a:r>
          </a:p>
          <a:p>
            <a:pPr lvl="1"/>
            <a:r>
              <a:rPr lang="en-US" dirty="0" smtClean="0"/>
              <a:t>¼ nodes have 3 pointers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Can create more efficient search algorithm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Sorted Skip List (Search Example)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9472" y="2432958"/>
            <a:ext cx="767442" cy="1600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45129" y="3494315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20786" y="3069772"/>
            <a:ext cx="767442" cy="963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96443" y="3494314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72100" y="2432958"/>
            <a:ext cx="767442" cy="1600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30065" y="3494314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05722" y="3069771"/>
            <a:ext cx="767442" cy="963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881379" y="3494313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057036" y="2432957"/>
            <a:ext cx="767442" cy="1600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1451882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632981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789591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981577" y="350179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6138179" y="3494313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7302263" y="3494312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8433707" y="3494311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9648821" y="3494310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1439633" y="2959214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3812726" y="2966697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6142281" y="3016362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8477930" y="3033364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1433486" y="2456761"/>
            <a:ext cx="4013455" cy="531359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6161323" y="2494517"/>
            <a:ext cx="4013455" cy="531359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68109" y="4486615"/>
            <a:ext cx="767442" cy="16002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43766" y="5547972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019423" y="5123429"/>
            <a:ext cx="767442" cy="96338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195080" y="5547971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370737" y="4486615"/>
            <a:ext cx="767442" cy="16002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528702" y="5547971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704359" y="5123428"/>
            <a:ext cx="767442" cy="96338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880016" y="5547970"/>
            <a:ext cx="767442" cy="538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0055673" y="4486614"/>
            <a:ext cx="767442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1450519" y="5555455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2631618" y="5555455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3788228" y="5555455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980214" y="5555455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6136816" y="5547970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7300900" y="5547969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8432344" y="5547968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>
            <a:off x="9647458" y="5547967"/>
            <a:ext cx="465364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/>
          <p:cNvSpPr/>
          <p:nvPr/>
        </p:nvSpPr>
        <p:spPr>
          <a:xfrm>
            <a:off x="1438270" y="5012871"/>
            <a:ext cx="1658711" cy="531359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3811363" y="5020354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>
            <a:off x="6140918" y="5070019"/>
            <a:ext cx="1658711" cy="531359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8476567" y="5087021"/>
            <a:ext cx="1658711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>
            <a:off x="1432123" y="4510418"/>
            <a:ext cx="4013455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6159960" y="4548174"/>
            <a:ext cx="4013455" cy="531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846858" y="1814727"/>
            <a:ext cx="2065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G – 3 tries vs.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Skip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Very similar conceptually to Binary Trees</a:t>
            </a:r>
          </a:p>
          <a:p>
            <a:r>
              <a:rPr lang="en-US" dirty="0" smtClean="0"/>
              <a:t>Used in many database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Self Organizing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b="1" dirty="0" smtClean="0"/>
              <a:t>Move to Front</a:t>
            </a:r>
            <a:r>
              <a:rPr lang="en-US" dirty="0" smtClean="0"/>
              <a:t> – When the desired element is located it is moved to the beginning of the list.</a:t>
            </a:r>
          </a:p>
          <a:p>
            <a:r>
              <a:rPr lang="en-US" b="1" dirty="0" smtClean="0"/>
              <a:t>Transpose</a:t>
            </a:r>
            <a:r>
              <a:rPr lang="en-US" dirty="0" smtClean="0"/>
              <a:t> – When the desired element is located, swap it with its predecessor</a:t>
            </a:r>
          </a:p>
          <a:p>
            <a:r>
              <a:rPr lang="en-US" b="1" dirty="0" smtClean="0"/>
              <a:t>Count</a:t>
            </a:r>
            <a:r>
              <a:rPr lang="en-US" dirty="0" smtClean="0"/>
              <a:t> – Order the list by the number of times the element is accessed</a:t>
            </a:r>
          </a:p>
          <a:p>
            <a:r>
              <a:rPr lang="en-US" b="1" dirty="0" smtClean="0"/>
              <a:t>Other</a:t>
            </a:r>
            <a:r>
              <a:rPr lang="en-US" dirty="0" smtClean="0"/>
              <a:t> – use judgment, external algorithm to determine ordering method.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6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155</TotalTime>
  <Words>414</Words>
  <Application>Microsoft Office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Office Theme</vt:lpstr>
      <vt:lpstr>COP3530- Data Structures Advanced Lists</vt:lpstr>
      <vt:lpstr>Objectives</vt:lpstr>
      <vt:lpstr>Circular List</vt:lpstr>
      <vt:lpstr>Circular List</vt:lpstr>
      <vt:lpstr>Skip Lists</vt:lpstr>
      <vt:lpstr>Skip Lists</vt:lpstr>
      <vt:lpstr>Sorted Skip List (Search Example)</vt:lpstr>
      <vt:lpstr>Skip Lists</vt:lpstr>
      <vt:lpstr>Self Organizing Lists</vt:lpstr>
      <vt:lpstr>Advantages to Ordering</vt:lpstr>
      <vt:lpstr>Sparse Tables</vt:lpstr>
      <vt:lpstr>Sparse Table</vt:lpstr>
      <vt:lpstr>Sparse Table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Advanced Lists</dc:title>
  <dc:creator>Ronald Eaglin</dc:creator>
  <cp:lastModifiedBy>Ronald Eaglin</cp:lastModifiedBy>
  <cp:revision>11</cp:revision>
  <dcterms:created xsi:type="dcterms:W3CDTF">2016-06-28T14:57:31Z</dcterms:created>
  <dcterms:modified xsi:type="dcterms:W3CDTF">2016-06-28T17:36:49Z</dcterms:modified>
</cp:coreProperties>
</file>