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3" r:id="rId13"/>
    <p:sldId id="268" r:id="rId14"/>
  </p:sldIdLst>
  <p:sldSz cx="12192000" cy="6858000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FA7ED7BF-E380-481F-84C7-EA25277DD01F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206FB00A-C6CA-436B-A0D8-C5C1980DE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965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876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45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35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564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58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81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6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29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4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88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17BB2-6E6E-4450-9986-E1854E259785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5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2411" y="1453593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 Antiqua" panose="02040602050305030304" pitchFamily="18" charset="0"/>
              </a:rPr>
              <a:t>COP3530- Data Structures</a:t>
            </a:r>
            <a:br>
              <a:rPr lang="en-US" dirty="0" smtClean="0">
                <a:latin typeface="Book Antiqua" panose="02040602050305030304" pitchFamily="18" charset="0"/>
              </a:rPr>
            </a:br>
            <a:r>
              <a:rPr lang="en-US" dirty="0" smtClean="0">
                <a:latin typeface="Book Antiqua" panose="02040602050305030304" pitchFamily="18" charset="0"/>
              </a:rPr>
              <a:t>B Trees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8735" y="5202238"/>
            <a:ext cx="6074044" cy="165576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                   </a:t>
            </a:r>
            <a:r>
              <a:rPr lang="en-US" sz="4000" dirty="0" smtClean="0">
                <a:latin typeface="Book Antiqua" panose="02040602050305030304" pitchFamily="18" charset="0"/>
              </a:rPr>
              <a:t>Dr. Ron Eaglin</a:t>
            </a:r>
            <a:endParaRPr lang="en-US" sz="4000" dirty="0">
              <a:latin typeface="Book Antiqua" panose="0204060205030503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15246"/>
            <a:ext cx="2421924" cy="36328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924" y="118390"/>
            <a:ext cx="6982033" cy="17358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7068" y="3410204"/>
            <a:ext cx="2939343" cy="324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85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B+-tree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61857" y="2139043"/>
            <a:ext cx="2366353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 30   |     |       |    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056385" y="3225106"/>
            <a:ext cx="3039615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 5   |  10    |   21     |     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98715" y="4590370"/>
            <a:ext cx="2177199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 1   | 3 | 4  |     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162326" y="4590370"/>
            <a:ext cx="2383986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 5  |  7 |  9    |     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932724" y="4590370"/>
            <a:ext cx="2781531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 10  |  13 |  19    |     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9100667" y="4590369"/>
            <a:ext cx="2781531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 21  |  27 |  28    |      </a:t>
            </a:r>
            <a:endParaRPr lang="en-US" sz="2400" dirty="0"/>
          </a:p>
        </p:txBody>
      </p:sp>
      <p:cxnSp>
        <p:nvCxnSpPr>
          <p:cNvPr id="12" name="Straight Connector 11"/>
          <p:cNvCxnSpPr>
            <a:endCxn id="6" idx="0"/>
          </p:cNvCxnSpPr>
          <p:nvPr/>
        </p:nvCxnSpPr>
        <p:spPr>
          <a:xfrm flipH="1">
            <a:off x="4576193" y="2600708"/>
            <a:ext cx="485664" cy="62439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7" idx="0"/>
          </p:cNvCxnSpPr>
          <p:nvPr/>
        </p:nvCxnSpPr>
        <p:spPr>
          <a:xfrm flipH="1">
            <a:off x="1687315" y="3679373"/>
            <a:ext cx="1369070" cy="910997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8" idx="0"/>
          </p:cNvCxnSpPr>
          <p:nvPr/>
        </p:nvCxnSpPr>
        <p:spPr>
          <a:xfrm>
            <a:off x="3648826" y="3679374"/>
            <a:ext cx="705493" cy="910996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0"/>
            <a:endCxn id="6" idx="2"/>
          </p:cNvCxnSpPr>
          <p:nvPr/>
        </p:nvCxnSpPr>
        <p:spPr>
          <a:xfrm flipH="1" flipV="1">
            <a:off x="4576193" y="3686771"/>
            <a:ext cx="2747297" cy="903599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0" idx="0"/>
          </p:cNvCxnSpPr>
          <p:nvPr/>
        </p:nvCxnSpPr>
        <p:spPr>
          <a:xfrm flipH="1" flipV="1">
            <a:off x="5546312" y="3686771"/>
            <a:ext cx="4945121" cy="90359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7" idx="3"/>
            <a:endCxn id="8" idx="1"/>
          </p:cNvCxnSpPr>
          <p:nvPr/>
        </p:nvCxnSpPr>
        <p:spPr>
          <a:xfrm>
            <a:off x="2775914" y="4821203"/>
            <a:ext cx="386412" cy="0"/>
          </a:xfrm>
          <a:prstGeom prst="straightConnector1">
            <a:avLst/>
          </a:prstGeom>
          <a:ln w="539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563429" y="4821201"/>
            <a:ext cx="386412" cy="0"/>
          </a:xfrm>
          <a:prstGeom prst="straightConnector1">
            <a:avLst/>
          </a:prstGeom>
          <a:ln w="539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8714255" y="4798261"/>
            <a:ext cx="386412" cy="0"/>
          </a:xfrm>
          <a:prstGeom prst="straightConnector1">
            <a:avLst/>
          </a:prstGeom>
          <a:ln w="539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756635" y="2594287"/>
            <a:ext cx="6244865" cy="63081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982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Other Tree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R-Tree – very useful for spatial data</a:t>
            </a:r>
          </a:p>
          <a:p>
            <a:r>
              <a:rPr lang="en-US" dirty="0" smtClean="0"/>
              <a:t>2-4 Tree – symmetric binary B-Tree</a:t>
            </a:r>
          </a:p>
          <a:p>
            <a:r>
              <a:rPr lang="en-US" dirty="0" smtClean="0"/>
              <a:t>TRIE – Useful for spell check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4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TRIE (Radix or Prefix Tree)</a:t>
            </a:r>
            <a:endParaRPr lang="en-US" dirty="0"/>
          </a:p>
        </p:txBody>
      </p:sp>
      <p:pic>
        <p:nvPicPr>
          <p:cNvPr id="1026" name="Picture 2" descr="https://upload.wikimedia.org/wikipedia/commons/thumb/b/be/Trie_example.svg/400px-Trie_exampl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8629" y="1632857"/>
            <a:ext cx="5573486" cy="522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0871" y="6286500"/>
            <a:ext cx="1663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Wikipedia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32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Describe the properties of multi-way trees</a:t>
            </a:r>
          </a:p>
          <a:p>
            <a:r>
              <a:rPr lang="en-US" dirty="0" smtClean="0"/>
              <a:t>Describe structure and purpose of B-Trees</a:t>
            </a:r>
          </a:p>
          <a:p>
            <a:r>
              <a:rPr lang="en-US" dirty="0" smtClean="0"/>
              <a:t>Describe structures and purpose of </a:t>
            </a:r>
            <a:r>
              <a:rPr lang="en-US" dirty="0" err="1" smtClean="0"/>
              <a:t>B+Trees</a:t>
            </a:r>
            <a:endParaRPr lang="en-US" dirty="0" smtClean="0"/>
          </a:p>
          <a:p>
            <a:r>
              <a:rPr lang="en-US" dirty="0" smtClean="0"/>
              <a:t>Describe structure and use of a TRIE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72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Describe the properties of multi-way trees</a:t>
            </a:r>
          </a:p>
          <a:p>
            <a:r>
              <a:rPr lang="en-US" dirty="0" smtClean="0"/>
              <a:t>Describe structure and purpose of B-Trees</a:t>
            </a:r>
          </a:p>
          <a:p>
            <a:r>
              <a:rPr lang="en-US" dirty="0" smtClean="0"/>
              <a:t>Describe structures and purpose of </a:t>
            </a:r>
            <a:r>
              <a:rPr lang="en-US" dirty="0" err="1" smtClean="0"/>
              <a:t>B+Trees</a:t>
            </a:r>
            <a:endParaRPr lang="en-US" dirty="0" smtClean="0"/>
          </a:p>
          <a:p>
            <a:r>
              <a:rPr lang="en-US" dirty="0" smtClean="0"/>
              <a:t>Describe structure and use of a TRIE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29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B-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Designed to minimize access time for reading/writing large blocks of data</a:t>
            </a:r>
          </a:p>
          <a:p>
            <a:r>
              <a:rPr lang="en-US" dirty="0" smtClean="0"/>
              <a:t>Internal nodes can have a variable (but constrained) number of child nodes</a:t>
            </a:r>
          </a:p>
          <a:p>
            <a:r>
              <a:rPr lang="en-US" dirty="0" smtClean="0"/>
              <a:t>All leaf nodes must be at the same height (depth).</a:t>
            </a:r>
          </a:p>
          <a:p>
            <a:r>
              <a:rPr lang="en-US" dirty="0" smtClean="0"/>
              <a:t>The size of each node can be the same as the size of a block (memory access)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88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Definition of B-Tree (order 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The root has at least 2 subtrees unless it is a leaf</a:t>
            </a:r>
          </a:p>
          <a:p>
            <a:r>
              <a:rPr lang="en-US" dirty="0" smtClean="0"/>
              <a:t>Each </a:t>
            </a:r>
            <a:r>
              <a:rPr lang="en-US" dirty="0" err="1" smtClean="0"/>
              <a:t>nonroot</a:t>
            </a:r>
            <a:r>
              <a:rPr lang="en-US" dirty="0" smtClean="0"/>
              <a:t> and </a:t>
            </a:r>
            <a:r>
              <a:rPr lang="en-US" dirty="0" err="1" smtClean="0"/>
              <a:t>nonleaf</a:t>
            </a:r>
            <a:r>
              <a:rPr lang="en-US" dirty="0" smtClean="0"/>
              <a:t> node holds k-1 keys and k references to subtrees (m/2 &lt;= k &lt;= m, or k is between m/2 and m)</a:t>
            </a:r>
          </a:p>
          <a:p>
            <a:r>
              <a:rPr lang="en-US" dirty="0" smtClean="0"/>
              <a:t>Each leaf node holds k-1 keys (k is between m/2 and m)</a:t>
            </a:r>
          </a:p>
          <a:p>
            <a:r>
              <a:rPr lang="en-US" dirty="0" smtClean="0"/>
              <a:t>All leaves are on the same level.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41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B-tree (order 5)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36621" y="1926771"/>
            <a:ext cx="3118757" cy="6531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50 |      |      |      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1417864" y="3401786"/>
            <a:ext cx="3118757" cy="6531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10 | 15 |  20  |         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6909706" y="3401785"/>
            <a:ext cx="3118757" cy="6531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70 | 80 |     |      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117022" y="5145541"/>
            <a:ext cx="1486918" cy="6531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6</a:t>
            </a:r>
            <a:r>
              <a:rPr lang="en-US" sz="2000" dirty="0" smtClean="0"/>
              <a:t> | 7  |   |  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1853459" y="5145541"/>
            <a:ext cx="1716203" cy="6531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11 | 12 |   |  </a:t>
            </a:r>
            <a:endParaRPr lang="en-US" sz="2800" dirty="0"/>
          </a:p>
        </p:txBody>
      </p:sp>
      <p:cxnSp>
        <p:nvCxnSpPr>
          <p:cNvPr id="11" name="Straight Connector 10"/>
          <p:cNvCxnSpPr>
            <a:endCxn id="6" idx="0"/>
          </p:cNvCxnSpPr>
          <p:nvPr/>
        </p:nvCxnSpPr>
        <p:spPr>
          <a:xfrm flipH="1">
            <a:off x="2977243" y="2579914"/>
            <a:ext cx="1559378" cy="82187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7" idx="0"/>
          </p:cNvCxnSpPr>
          <p:nvPr/>
        </p:nvCxnSpPr>
        <p:spPr>
          <a:xfrm>
            <a:off x="5666014" y="2579914"/>
            <a:ext cx="2803071" cy="8218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8" idx="0"/>
          </p:cNvCxnSpPr>
          <p:nvPr/>
        </p:nvCxnSpPr>
        <p:spPr>
          <a:xfrm flipH="1">
            <a:off x="860481" y="4054928"/>
            <a:ext cx="557386" cy="109061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9" idx="0"/>
          </p:cNvCxnSpPr>
          <p:nvPr/>
        </p:nvCxnSpPr>
        <p:spPr>
          <a:xfrm>
            <a:off x="2454131" y="4054928"/>
            <a:ext cx="257430" cy="109061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755061" y="5145541"/>
            <a:ext cx="2136323" cy="6531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2</a:t>
            </a:r>
            <a:r>
              <a:rPr lang="en-US" sz="2000" dirty="0" smtClean="0"/>
              <a:t>1 | 25 | 27 | 29</a:t>
            </a:r>
            <a:endParaRPr lang="en-US" sz="2000" dirty="0"/>
          </a:p>
        </p:txBody>
      </p:sp>
      <p:cxnSp>
        <p:nvCxnSpPr>
          <p:cNvPr id="22" name="Straight Connector 21"/>
          <p:cNvCxnSpPr>
            <a:endCxn id="20" idx="0"/>
          </p:cNvCxnSpPr>
          <p:nvPr/>
        </p:nvCxnSpPr>
        <p:spPr>
          <a:xfrm>
            <a:off x="3174462" y="4054928"/>
            <a:ext cx="1648761" cy="109061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6213022" y="5169351"/>
            <a:ext cx="1486918" cy="6531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54 | 56  |   |  </a:t>
            </a:r>
            <a:endParaRPr lang="en-US" sz="2000" dirty="0"/>
          </a:p>
        </p:txBody>
      </p:sp>
      <p:sp>
        <p:nvSpPr>
          <p:cNvPr id="31" name="Rectangle 30"/>
          <p:cNvSpPr/>
          <p:nvPr/>
        </p:nvSpPr>
        <p:spPr>
          <a:xfrm>
            <a:off x="7949459" y="5169351"/>
            <a:ext cx="1716203" cy="6531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71 | 76 |   |  </a:t>
            </a:r>
            <a:endParaRPr lang="en-US" sz="2800" dirty="0"/>
          </a:p>
        </p:txBody>
      </p:sp>
      <p:sp>
        <p:nvSpPr>
          <p:cNvPr id="32" name="Rectangle 31"/>
          <p:cNvSpPr/>
          <p:nvPr/>
        </p:nvSpPr>
        <p:spPr>
          <a:xfrm>
            <a:off x="9851061" y="5169351"/>
            <a:ext cx="2136323" cy="6531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81 | 87 |    | </a:t>
            </a:r>
            <a:endParaRPr lang="en-US" sz="2000" dirty="0"/>
          </a:p>
        </p:txBody>
      </p:sp>
      <p:cxnSp>
        <p:nvCxnSpPr>
          <p:cNvPr id="33" name="Straight Connector 32"/>
          <p:cNvCxnSpPr>
            <a:endCxn id="30" idx="0"/>
          </p:cNvCxnSpPr>
          <p:nvPr/>
        </p:nvCxnSpPr>
        <p:spPr>
          <a:xfrm>
            <a:off x="6956481" y="4022269"/>
            <a:ext cx="0" cy="114708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31" idx="0"/>
          </p:cNvCxnSpPr>
          <p:nvPr/>
        </p:nvCxnSpPr>
        <p:spPr>
          <a:xfrm>
            <a:off x="8021579" y="4054927"/>
            <a:ext cx="785982" cy="111442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endCxn id="32" idx="0"/>
          </p:cNvCxnSpPr>
          <p:nvPr/>
        </p:nvCxnSpPr>
        <p:spPr>
          <a:xfrm>
            <a:off x="8765037" y="4054927"/>
            <a:ext cx="2154186" cy="111442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912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Key Insertion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Challenge: All leaves MUST be at the same level</a:t>
            </a:r>
          </a:p>
          <a:p>
            <a:r>
              <a:rPr lang="en-US" dirty="0" smtClean="0"/>
              <a:t>If leaf is not full – simply insert in leaf</a:t>
            </a:r>
          </a:p>
          <a:p>
            <a:r>
              <a:rPr lang="en-US" dirty="0" smtClean="0"/>
              <a:t>If leaf is full, split leaf; move last key of new leaf to the parent.</a:t>
            </a:r>
          </a:p>
          <a:p>
            <a:r>
              <a:rPr lang="en-US" dirty="0" smtClean="0"/>
              <a:t>If root is full, split root – apply algorithm to balance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68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Key Deletion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Key deletion also requires balancing and use of rules of the B-Tree</a:t>
            </a:r>
          </a:p>
          <a:p>
            <a:r>
              <a:rPr lang="en-US" dirty="0" err="1" smtClean="0"/>
              <a:t>Psuedocode</a:t>
            </a:r>
            <a:r>
              <a:rPr lang="en-US" dirty="0" smtClean="0"/>
              <a:t> for node insertion and deletion in B trees is available on Wikipedia and other sites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50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Variations (B*-tree)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Issue with B-tree is tree is often only sparsely filled. </a:t>
            </a:r>
          </a:p>
          <a:p>
            <a:r>
              <a:rPr lang="en-US" dirty="0" smtClean="0"/>
              <a:t>Average utilization of space in a B-tree is 69% (assuming random input when filling out tree)</a:t>
            </a:r>
          </a:p>
          <a:p>
            <a:r>
              <a:rPr lang="en-US" dirty="0" smtClean="0"/>
              <a:t>Variant: B*-tree </a:t>
            </a:r>
          </a:p>
          <a:p>
            <a:r>
              <a:rPr lang="en-US" dirty="0" smtClean="0"/>
              <a:t>In a B*-tree all nodes are required to be 2/3 full (except root) which increases average utilization to 81%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65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Variations (B+-Tree)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Sequential access can be made faster by</a:t>
            </a:r>
          </a:p>
          <a:p>
            <a:pPr lvl="1"/>
            <a:r>
              <a:rPr lang="en-US" dirty="0" smtClean="0"/>
              <a:t>Providing an index to the parent in the leaf nodes</a:t>
            </a:r>
          </a:p>
          <a:p>
            <a:pPr lvl="1"/>
            <a:r>
              <a:rPr lang="en-US" dirty="0" smtClean="0"/>
              <a:t>Sequentially linking leaf nodes as a linked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7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P3530- Data Structures.potx" id="{75E39187-B24B-43D3-A6F3-6CD7090E5FA0}" vid="{040A76C3-D800-4205-85D2-6B318C22A7C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COP3530- Data Structures</Template>
  <TotalTime>122</TotalTime>
  <Words>492</Words>
  <Application>Microsoft Office PowerPoint</Application>
  <PresentationFormat>Widescreen</PresentationFormat>
  <Paragraphs>63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Book Antiqua</vt:lpstr>
      <vt:lpstr>Calibri</vt:lpstr>
      <vt:lpstr>Calibri Light</vt:lpstr>
      <vt:lpstr>Office Theme</vt:lpstr>
      <vt:lpstr>COP3530- Data Structures B Trees</vt:lpstr>
      <vt:lpstr>Objectives</vt:lpstr>
      <vt:lpstr>B- Trees</vt:lpstr>
      <vt:lpstr>Definition of B-Tree (order m)</vt:lpstr>
      <vt:lpstr>B-tree (order 5)</vt:lpstr>
      <vt:lpstr>Key Insertion</vt:lpstr>
      <vt:lpstr>Key Deletion</vt:lpstr>
      <vt:lpstr>Variations (B*-tree)</vt:lpstr>
      <vt:lpstr>Variations (B+-Tree)</vt:lpstr>
      <vt:lpstr>B+-tree</vt:lpstr>
      <vt:lpstr>Other Tree Structures</vt:lpstr>
      <vt:lpstr>TRIE (Radix or Prefix Tree)</vt:lpstr>
      <vt:lpstr>Objectives</vt:lpstr>
    </vt:vector>
  </TitlesOfParts>
  <Company>Daytona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COP3530- Data Structures B Trees</dc:title>
  <dc:creator>Ronald Eaglin</dc:creator>
  <cp:lastModifiedBy>Ronald Eaglin</cp:lastModifiedBy>
  <cp:revision>12</cp:revision>
  <cp:lastPrinted>2016-07-27T20:19:12Z</cp:lastPrinted>
  <dcterms:created xsi:type="dcterms:W3CDTF">2016-07-20T17:37:16Z</dcterms:created>
  <dcterms:modified xsi:type="dcterms:W3CDTF">2016-07-27T20:27:02Z</dcterms:modified>
</cp:coreProperties>
</file>