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4" r:id="rId15"/>
    <p:sldId id="275" r:id="rId16"/>
    <p:sldId id="276" r:id="rId17"/>
    <p:sldId id="272" r:id="rId18"/>
    <p:sldId id="273" r:id="rId19"/>
    <p:sldId id="27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7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4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3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6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5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8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6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2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4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8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17BB2-6E6E-4450-9986-E1854E259785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2411" y="1453593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 Antiqua" panose="02040602050305030304" pitchFamily="18" charset="0"/>
              </a:rPr>
              <a:t>COP3530- Data Structures</a:t>
            </a:r>
            <a:br>
              <a:rPr lang="en-US" dirty="0" smtClean="0">
                <a:latin typeface="Book Antiqua" panose="02040602050305030304" pitchFamily="18" charset="0"/>
              </a:rPr>
            </a:br>
            <a:r>
              <a:rPr lang="en-US" dirty="0" smtClean="0">
                <a:latin typeface="Book Antiqua" panose="02040602050305030304" pitchFamily="18" charset="0"/>
              </a:rPr>
              <a:t>Balancing Trees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8735" y="5202238"/>
            <a:ext cx="6074044" cy="165576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                  </a:t>
            </a:r>
            <a:r>
              <a:rPr lang="en-US" sz="4000" dirty="0" smtClean="0">
                <a:latin typeface="Book Antiqua" panose="02040602050305030304" pitchFamily="18" charset="0"/>
              </a:rPr>
              <a:t>Dr. Ron Eaglin</a:t>
            </a:r>
            <a:endParaRPr lang="en-US" sz="4000" dirty="0">
              <a:latin typeface="Book Antiqua" panose="0204060205030503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5246"/>
            <a:ext cx="2421924" cy="36328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924" y="118390"/>
            <a:ext cx="6982033" cy="17358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7068" y="3410204"/>
            <a:ext cx="2939343" cy="324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5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DSW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Calculate the greatest power of 2 less than number of nodes (x)</a:t>
            </a:r>
          </a:p>
          <a:p>
            <a:r>
              <a:rPr lang="en-US" dirty="0" smtClean="0"/>
              <a:t>m = x -1, n = number of nodes</a:t>
            </a:r>
          </a:p>
          <a:p>
            <a:r>
              <a:rPr lang="en-US" dirty="0" smtClean="0"/>
              <a:t>Call algorithm – </a:t>
            </a:r>
            <a:r>
              <a:rPr lang="en-US" dirty="0" err="1" smtClean="0"/>
              <a:t>makeRotations</a:t>
            </a:r>
            <a:r>
              <a:rPr lang="en-US" dirty="0" smtClean="0"/>
              <a:t>(n – 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97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DSW - </a:t>
            </a:r>
            <a:r>
              <a:rPr lang="en-US" dirty="0" err="1" smtClean="0"/>
              <a:t>MakeRotations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(bound = n-m; bound &gt; 0; bound --)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rotateLeft</a:t>
            </a:r>
            <a:r>
              <a:rPr lang="en-US" dirty="0" smtClean="0"/>
              <a:t>(grandparent, parent, child)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grandparent = child;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/>
              <a:t>parent = </a:t>
            </a:r>
            <a:r>
              <a:rPr lang="en-US" dirty="0" err="1" smtClean="0"/>
              <a:t>grandparent.right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child = </a:t>
            </a:r>
            <a:r>
              <a:rPr lang="en-US" dirty="0" err="1" smtClean="0"/>
              <a:t>parent.right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will rotate back to a balanced tree – </a:t>
            </a:r>
            <a:r>
              <a:rPr lang="en-US" dirty="0" err="1" smtClean="0"/>
              <a:t>rotateLeft</a:t>
            </a:r>
            <a:r>
              <a:rPr lang="en-US" dirty="0" smtClean="0"/>
              <a:t> is a mirror of </a:t>
            </a:r>
            <a:r>
              <a:rPr lang="en-US" dirty="0" err="1" smtClean="0"/>
              <a:t>rotateRight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70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AVL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Self balancing binary search tree</a:t>
            </a:r>
          </a:p>
          <a:p>
            <a:r>
              <a:rPr lang="en-US" dirty="0" smtClean="0"/>
              <a:t>Definition is the same as a balanced tree</a:t>
            </a:r>
          </a:p>
          <a:p>
            <a:r>
              <a:rPr lang="en-US" dirty="0" smtClean="0"/>
              <a:t>AVL tree also includes the algorithm to maintain balance</a:t>
            </a:r>
          </a:p>
          <a:p>
            <a:r>
              <a:rPr lang="en-US" dirty="0" smtClean="0"/>
              <a:t>If the heights of two child subtrees differ by more than one, the tree is rebalanced.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0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AVL Rotation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368879" y="1753283"/>
            <a:ext cx="1061358" cy="11103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A</a:t>
            </a:r>
            <a:endParaRPr lang="en-US" sz="4800" dirty="0"/>
          </a:p>
        </p:txBody>
      </p:sp>
      <p:sp>
        <p:nvSpPr>
          <p:cNvPr id="6" name="Oval 5"/>
          <p:cNvSpPr/>
          <p:nvPr/>
        </p:nvSpPr>
        <p:spPr>
          <a:xfrm>
            <a:off x="658586" y="3307896"/>
            <a:ext cx="1061358" cy="111034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130878" y="3307897"/>
            <a:ext cx="1061358" cy="11103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chemeClr val="tx1"/>
                </a:solidFill>
              </a:rPr>
              <a:t>B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421482" y="4925104"/>
            <a:ext cx="1061358" cy="1110343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830285" y="4925106"/>
            <a:ext cx="1061358" cy="111034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4" idx="4"/>
            <a:endCxn id="6" idx="7"/>
          </p:cNvCxnSpPr>
          <p:nvPr/>
        </p:nvCxnSpPr>
        <p:spPr>
          <a:xfrm flipH="1">
            <a:off x="1564512" y="2863626"/>
            <a:ext cx="335046" cy="60687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4"/>
            <a:endCxn id="8" idx="7"/>
          </p:cNvCxnSpPr>
          <p:nvPr/>
        </p:nvCxnSpPr>
        <p:spPr>
          <a:xfrm flipH="1">
            <a:off x="2327408" y="4418240"/>
            <a:ext cx="334149" cy="66947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4"/>
            <a:endCxn id="7" idx="1"/>
          </p:cNvCxnSpPr>
          <p:nvPr/>
        </p:nvCxnSpPr>
        <p:spPr>
          <a:xfrm>
            <a:off x="1899558" y="2863626"/>
            <a:ext cx="386752" cy="60687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9" idx="1"/>
          </p:cNvCxnSpPr>
          <p:nvPr/>
        </p:nvCxnSpPr>
        <p:spPr>
          <a:xfrm>
            <a:off x="2661557" y="4418240"/>
            <a:ext cx="324160" cy="66947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ight Arrow 21"/>
          <p:cNvSpPr/>
          <p:nvPr/>
        </p:nvSpPr>
        <p:spPr>
          <a:xfrm>
            <a:off x="4637314" y="3167064"/>
            <a:ext cx="1747157" cy="1251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232322" y="1753283"/>
            <a:ext cx="1061358" cy="11103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chemeClr val="tx1"/>
                </a:solidFill>
              </a:rPr>
              <a:t>B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7522029" y="3307896"/>
            <a:ext cx="1061358" cy="111034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/>
              <a:t>A</a:t>
            </a:r>
            <a:endParaRPr lang="en-US" sz="5400" dirty="0"/>
          </a:p>
        </p:txBody>
      </p:sp>
      <p:sp>
        <p:nvSpPr>
          <p:cNvPr id="25" name="Oval 24"/>
          <p:cNvSpPr/>
          <p:nvPr/>
        </p:nvSpPr>
        <p:spPr>
          <a:xfrm>
            <a:off x="8994321" y="3307897"/>
            <a:ext cx="1061358" cy="111034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848320" y="4862507"/>
            <a:ext cx="1061358" cy="111034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8257123" y="4862509"/>
            <a:ext cx="1061358" cy="1110343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23" idx="4"/>
            <a:endCxn id="24" idx="7"/>
          </p:cNvCxnSpPr>
          <p:nvPr/>
        </p:nvCxnSpPr>
        <p:spPr>
          <a:xfrm flipH="1">
            <a:off x="8427955" y="2863626"/>
            <a:ext cx="335046" cy="60687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6" idx="7"/>
          </p:cNvCxnSpPr>
          <p:nvPr/>
        </p:nvCxnSpPr>
        <p:spPr>
          <a:xfrm flipH="1">
            <a:off x="7754246" y="4355643"/>
            <a:ext cx="334149" cy="66947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3" idx="4"/>
            <a:endCxn id="25" idx="1"/>
          </p:cNvCxnSpPr>
          <p:nvPr/>
        </p:nvCxnSpPr>
        <p:spPr>
          <a:xfrm>
            <a:off x="8763001" y="2863626"/>
            <a:ext cx="386752" cy="60687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endCxn id="27" idx="1"/>
          </p:cNvCxnSpPr>
          <p:nvPr/>
        </p:nvCxnSpPr>
        <p:spPr>
          <a:xfrm>
            <a:off x="8088395" y="4355643"/>
            <a:ext cx="324160" cy="66947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009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n-US" dirty="0" smtClean="0"/>
              <a:t>AVL Rotation – Order is maintained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368879" y="1753283"/>
            <a:ext cx="1061358" cy="11103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/>
              <a:t>5</a:t>
            </a:r>
            <a:endParaRPr lang="en-US" sz="6600" dirty="0"/>
          </a:p>
        </p:txBody>
      </p:sp>
      <p:sp>
        <p:nvSpPr>
          <p:cNvPr id="6" name="Oval 5"/>
          <p:cNvSpPr/>
          <p:nvPr/>
        </p:nvSpPr>
        <p:spPr>
          <a:xfrm>
            <a:off x="658586" y="3307896"/>
            <a:ext cx="1061358" cy="111034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solidFill>
                  <a:schemeClr val="tx1"/>
                </a:solidFill>
              </a:rPr>
              <a:t>1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30878" y="3307897"/>
            <a:ext cx="1061358" cy="11103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chemeClr val="tx1"/>
                </a:solidFill>
              </a:rPr>
              <a:t>8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421482" y="4925104"/>
            <a:ext cx="1061358" cy="1110343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/>
              <a:t>7</a:t>
            </a:r>
            <a:endParaRPr lang="en-US" sz="7200" dirty="0"/>
          </a:p>
        </p:txBody>
      </p:sp>
      <p:sp>
        <p:nvSpPr>
          <p:cNvPr id="9" name="Oval 8"/>
          <p:cNvSpPr/>
          <p:nvPr/>
        </p:nvSpPr>
        <p:spPr>
          <a:xfrm>
            <a:off x="2830285" y="4925106"/>
            <a:ext cx="1061358" cy="111034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solidFill>
                  <a:schemeClr val="tx1"/>
                </a:solidFill>
              </a:rPr>
              <a:t>9</a:t>
            </a:r>
            <a:endParaRPr lang="en-US" sz="72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5" idx="4"/>
            <a:endCxn id="6" idx="7"/>
          </p:cNvCxnSpPr>
          <p:nvPr/>
        </p:nvCxnSpPr>
        <p:spPr>
          <a:xfrm flipH="1">
            <a:off x="1564512" y="2863626"/>
            <a:ext cx="335046" cy="60687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4"/>
            <a:endCxn id="8" idx="7"/>
          </p:cNvCxnSpPr>
          <p:nvPr/>
        </p:nvCxnSpPr>
        <p:spPr>
          <a:xfrm flipH="1">
            <a:off x="2327408" y="4418240"/>
            <a:ext cx="334149" cy="66947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5" idx="4"/>
            <a:endCxn id="7" idx="1"/>
          </p:cNvCxnSpPr>
          <p:nvPr/>
        </p:nvCxnSpPr>
        <p:spPr>
          <a:xfrm>
            <a:off x="1899558" y="2863626"/>
            <a:ext cx="386752" cy="60687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4"/>
            <a:endCxn id="9" idx="1"/>
          </p:cNvCxnSpPr>
          <p:nvPr/>
        </p:nvCxnSpPr>
        <p:spPr>
          <a:xfrm>
            <a:off x="2661557" y="4418240"/>
            <a:ext cx="324160" cy="66947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ight Arrow 13"/>
          <p:cNvSpPr/>
          <p:nvPr/>
        </p:nvSpPr>
        <p:spPr>
          <a:xfrm>
            <a:off x="4670437" y="4418239"/>
            <a:ext cx="1747157" cy="1251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8232322" y="1753283"/>
            <a:ext cx="1061358" cy="11103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solidFill>
                  <a:schemeClr val="tx1"/>
                </a:solidFill>
              </a:rPr>
              <a:t>8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522029" y="3307896"/>
            <a:ext cx="1061358" cy="111034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5</a:t>
            </a:r>
            <a:endParaRPr lang="en-US" sz="7200" dirty="0"/>
          </a:p>
        </p:txBody>
      </p:sp>
      <p:sp>
        <p:nvSpPr>
          <p:cNvPr id="17" name="Oval 16"/>
          <p:cNvSpPr/>
          <p:nvPr/>
        </p:nvSpPr>
        <p:spPr>
          <a:xfrm>
            <a:off x="8994321" y="3307897"/>
            <a:ext cx="1061358" cy="111034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solidFill>
                  <a:schemeClr val="tx1"/>
                </a:solidFill>
              </a:rPr>
              <a:t>9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848320" y="4862507"/>
            <a:ext cx="1061358" cy="111034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solidFill>
                  <a:schemeClr val="tx1"/>
                </a:solidFill>
              </a:rPr>
              <a:t>1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8257123" y="4862509"/>
            <a:ext cx="1061358" cy="1110343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/>
              <a:t>7</a:t>
            </a:r>
            <a:endParaRPr lang="en-US" sz="7200" dirty="0"/>
          </a:p>
        </p:txBody>
      </p:sp>
      <p:cxnSp>
        <p:nvCxnSpPr>
          <p:cNvPr id="20" name="Straight Connector 19"/>
          <p:cNvCxnSpPr>
            <a:stCxn id="15" idx="4"/>
            <a:endCxn id="16" idx="7"/>
          </p:cNvCxnSpPr>
          <p:nvPr/>
        </p:nvCxnSpPr>
        <p:spPr>
          <a:xfrm flipH="1">
            <a:off x="8427955" y="2863626"/>
            <a:ext cx="335046" cy="60687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18" idx="7"/>
          </p:cNvCxnSpPr>
          <p:nvPr/>
        </p:nvCxnSpPr>
        <p:spPr>
          <a:xfrm flipH="1">
            <a:off x="7754246" y="4355643"/>
            <a:ext cx="334149" cy="66947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5" idx="4"/>
            <a:endCxn id="17" idx="1"/>
          </p:cNvCxnSpPr>
          <p:nvPr/>
        </p:nvCxnSpPr>
        <p:spPr>
          <a:xfrm>
            <a:off x="8763001" y="2863626"/>
            <a:ext cx="386752" cy="60687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19" idx="1"/>
          </p:cNvCxnSpPr>
          <p:nvPr/>
        </p:nvCxnSpPr>
        <p:spPr>
          <a:xfrm>
            <a:off x="8088395" y="4355643"/>
            <a:ext cx="324160" cy="66947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4967349" y="1753282"/>
            <a:ext cx="1061358" cy="11103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/>
              <a:t>X</a:t>
            </a:r>
            <a:endParaRPr lang="en-US" sz="6600" dirty="0"/>
          </a:p>
        </p:txBody>
      </p:sp>
      <p:sp>
        <p:nvSpPr>
          <p:cNvPr id="25" name="Oval 24"/>
          <p:cNvSpPr/>
          <p:nvPr/>
        </p:nvSpPr>
        <p:spPr>
          <a:xfrm>
            <a:off x="4241254" y="3046297"/>
            <a:ext cx="1061358" cy="11103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&lt; X</a:t>
            </a:r>
            <a:endParaRPr lang="en-US" sz="3600" dirty="0"/>
          </a:p>
        </p:txBody>
      </p:sp>
      <p:sp>
        <p:nvSpPr>
          <p:cNvPr id="26" name="Oval 25"/>
          <p:cNvSpPr/>
          <p:nvPr/>
        </p:nvSpPr>
        <p:spPr>
          <a:xfrm>
            <a:off x="5649902" y="3046298"/>
            <a:ext cx="1061358" cy="11103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&gt; X</a:t>
            </a:r>
            <a:endParaRPr lang="en-US" sz="3600" dirty="0"/>
          </a:p>
        </p:txBody>
      </p:sp>
      <p:cxnSp>
        <p:nvCxnSpPr>
          <p:cNvPr id="27" name="Straight Connector 26"/>
          <p:cNvCxnSpPr>
            <a:stCxn id="24" idx="4"/>
            <a:endCxn id="26" idx="1"/>
          </p:cNvCxnSpPr>
          <p:nvPr/>
        </p:nvCxnSpPr>
        <p:spPr>
          <a:xfrm>
            <a:off x="5498028" y="2863625"/>
            <a:ext cx="307306" cy="34527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4" idx="4"/>
            <a:endCxn id="25" idx="7"/>
          </p:cNvCxnSpPr>
          <p:nvPr/>
        </p:nvCxnSpPr>
        <p:spPr>
          <a:xfrm flipH="1">
            <a:off x="5147180" y="2863625"/>
            <a:ext cx="350848" cy="34527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128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AVL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Must be able to handle operations</a:t>
            </a:r>
          </a:p>
          <a:p>
            <a:pPr lvl="1"/>
            <a:r>
              <a:rPr lang="en-US" dirty="0" smtClean="0"/>
              <a:t>Insertion of Node</a:t>
            </a:r>
          </a:p>
          <a:p>
            <a:pPr lvl="1"/>
            <a:r>
              <a:rPr lang="en-US" dirty="0" smtClean="0"/>
              <a:t>Deletion of Node</a:t>
            </a:r>
          </a:p>
          <a:p>
            <a:r>
              <a:rPr lang="en-US" dirty="0" smtClean="0"/>
              <a:t>Algorithm for insertion – rebalance</a:t>
            </a:r>
          </a:p>
          <a:p>
            <a:r>
              <a:rPr lang="en-US" dirty="0" smtClean="0"/>
              <a:t>Algorith</a:t>
            </a:r>
            <a:r>
              <a:rPr lang="en-US" dirty="0" smtClean="0"/>
              <a:t>m for deletion - rebalance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00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Heap – type of binary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The value stored in each node is not less than the value in each of the children.</a:t>
            </a:r>
          </a:p>
          <a:p>
            <a:r>
              <a:rPr lang="en-US" dirty="0" smtClean="0"/>
              <a:t>The tree is perfectly balanced</a:t>
            </a:r>
          </a:p>
          <a:p>
            <a:r>
              <a:rPr lang="en-US" dirty="0" smtClean="0"/>
              <a:t>The leaves in the last level are all in the leftmost 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68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Use of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Implement a Priority Queue</a:t>
            </a:r>
          </a:p>
          <a:p>
            <a:pPr lvl="1"/>
            <a:r>
              <a:rPr lang="en-US" dirty="0" smtClean="0"/>
              <a:t>In a priority queue, elements with a high priority are served before elements with a low priority.</a:t>
            </a:r>
          </a:p>
          <a:p>
            <a:r>
              <a:rPr lang="en-US" dirty="0" smtClean="0"/>
              <a:t>Uses</a:t>
            </a:r>
          </a:p>
          <a:p>
            <a:pPr lvl="1"/>
            <a:r>
              <a:rPr lang="en-US" dirty="0" smtClean="0"/>
              <a:t>Prioritizing network traffic (rather than a queue)</a:t>
            </a:r>
          </a:p>
          <a:p>
            <a:pPr lvl="1"/>
            <a:r>
              <a:rPr lang="en-US" dirty="0" smtClean="0"/>
              <a:t>Simulation – certain events must have priority</a:t>
            </a:r>
          </a:p>
          <a:p>
            <a:pPr lvl="1"/>
            <a:r>
              <a:rPr lang="en-US" dirty="0" smtClean="0"/>
              <a:t>Best-first searching – give priority to some search results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18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Searching is highly efficient O(</a:t>
            </a:r>
            <a:r>
              <a:rPr lang="en-US" dirty="0" err="1" smtClean="0"/>
              <a:t>logn</a:t>
            </a:r>
            <a:r>
              <a:rPr lang="en-US" dirty="0" smtClean="0"/>
              <a:t>)</a:t>
            </a:r>
          </a:p>
          <a:p>
            <a:r>
              <a:rPr lang="en-US" dirty="0" smtClean="0"/>
              <a:t>Effort is needed for balancing – performance hit</a:t>
            </a:r>
          </a:p>
          <a:p>
            <a:r>
              <a:rPr lang="en-US" dirty="0" smtClean="0"/>
              <a:t>Balancing can be done at low traffic times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99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Describe a balanced tree</a:t>
            </a:r>
          </a:p>
          <a:p>
            <a:r>
              <a:rPr lang="en-US" dirty="0" smtClean="0"/>
              <a:t>Implement algorithms to balance trees</a:t>
            </a:r>
          </a:p>
          <a:p>
            <a:r>
              <a:rPr lang="en-US" dirty="0" smtClean="0"/>
              <a:t>Describe advantages of balanced trees</a:t>
            </a:r>
          </a:p>
          <a:p>
            <a:r>
              <a:rPr lang="en-US" dirty="0" smtClean="0"/>
              <a:t>Describe performance issues balancing trees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0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Describe a balanced tree</a:t>
            </a:r>
          </a:p>
          <a:p>
            <a:r>
              <a:rPr lang="en-US" dirty="0" smtClean="0"/>
              <a:t>Implement algorithms to balance trees</a:t>
            </a:r>
          </a:p>
          <a:p>
            <a:r>
              <a:rPr lang="en-US" dirty="0" smtClean="0"/>
              <a:t>Describe advantages of balanced trees</a:t>
            </a:r>
          </a:p>
          <a:p>
            <a:r>
              <a:rPr lang="en-US" dirty="0" smtClean="0"/>
              <a:t>Describe performance issues balancing trees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29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Balanced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 binary tree is balanced (or height balanced) if</a:t>
            </a:r>
          </a:p>
          <a:p>
            <a:pPr lvl="1"/>
            <a:r>
              <a:rPr lang="en-US" dirty="0" smtClean="0"/>
              <a:t>The difference in height of any subtree (or node) is 0 or 1.</a:t>
            </a:r>
          </a:p>
          <a:p>
            <a:pPr lvl="1"/>
            <a:endParaRPr lang="en-US" dirty="0"/>
          </a:p>
          <a:p>
            <a:r>
              <a:rPr lang="en-US" dirty="0" smtClean="0"/>
              <a:t>The tree is perfectly balanced if</a:t>
            </a:r>
          </a:p>
          <a:p>
            <a:pPr lvl="1"/>
            <a:r>
              <a:rPr lang="en-US" dirty="0" smtClean="0"/>
              <a:t>It is balanced </a:t>
            </a:r>
          </a:p>
          <a:p>
            <a:pPr lvl="1"/>
            <a:r>
              <a:rPr lang="en-US" dirty="0" smtClean="0"/>
              <a:t>All leaves are found on one or two levels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88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Why Balanced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19287"/>
            <a:ext cx="10515600" cy="4351338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Improves searching efficiency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413000" y="2794000"/>
            <a:ext cx="558800" cy="584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5" name="Oval 4"/>
          <p:cNvSpPr/>
          <p:nvPr/>
        </p:nvSpPr>
        <p:spPr>
          <a:xfrm>
            <a:off x="1498600" y="3513137"/>
            <a:ext cx="558800" cy="584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340100" y="3513137"/>
            <a:ext cx="558800" cy="584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781300" y="4387056"/>
            <a:ext cx="558800" cy="584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898900" y="4387056"/>
            <a:ext cx="558800" cy="584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057400" y="4387056"/>
            <a:ext cx="558800" cy="584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1" name="Straight Connector 10"/>
          <p:cNvCxnSpPr>
            <a:stCxn id="4" idx="4"/>
            <a:endCxn id="6" idx="0"/>
          </p:cNvCxnSpPr>
          <p:nvPr/>
        </p:nvCxnSpPr>
        <p:spPr>
          <a:xfrm>
            <a:off x="2692400" y="3378200"/>
            <a:ext cx="927100" cy="13493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5" idx="0"/>
          </p:cNvCxnSpPr>
          <p:nvPr/>
        </p:nvCxnSpPr>
        <p:spPr>
          <a:xfrm flipH="1">
            <a:off x="1778000" y="3378200"/>
            <a:ext cx="939800" cy="13493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4"/>
            <a:endCxn id="9" idx="0"/>
          </p:cNvCxnSpPr>
          <p:nvPr/>
        </p:nvCxnSpPr>
        <p:spPr>
          <a:xfrm>
            <a:off x="1778000" y="4097337"/>
            <a:ext cx="558800" cy="28971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8" idx="0"/>
            <a:endCxn id="6" idx="4"/>
          </p:cNvCxnSpPr>
          <p:nvPr/>
        </p:nvCxnSpPr>
        <p:spPr>
          <a:xfrm flipH="1" flipV="1">
            <a:off x="3619500" y="4097337"/>
            <a:ext cx="558800" cy="28971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3114675" y="4097337"/>
            <a:ext cx="460375" cy="28971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7946573" y="2366963"/>
            <a:ext cx="558800" cy="584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8447315" y="3086100"/>
            <a:ext cx="558800" cy="584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27" name="Oval 26"/>
          <p:cNvSpPr/>
          <p:nvPr/>
        </p:nvSpPr>
        <p:spPr>
          <a:xfrm>
            <a:off x="7842251" y="3802856"/>
            <a:ext cx="558800" cy="584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9039225" y="3802856"/>
            <a:ext cx="558800" cy="5951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9594850" y="4556919"/>
            <a:ext cx="558800" cy="584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10153650" y="5369718"/>
            <a:ext cx="558800" cy="584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31" name="Straight Connector 30"/>
          <p:cNvCxnSpPr>
            <a:stCxn id="30" idx="1"/>
            <a:endCxn id="29" idx="4"/>
          </p:cNvCxnSpPr>
          <p:nvPr/>
        </p:nvCxnSpPr>
        <p:spPr>
          <a:xfrm flipH="1" flipV="1">
            <a:off x="9874250" y="5141119"/>
            <a:ext cx="361234" cy="3141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9" idx="1"/>
            <a:endCxn id="28" idx="4"/>
          </p:cNvCxnSpPr>
          <p:nvPr/>
        </p:nvCxnSpPr>
        <p:spPr>
          <a:xfrm flipH="1" flipV="1">
            <a:off x="9318625" y="4398055"/>
            <a:ext cx="358059" cy="24441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8" idx="1"/>
            <a:endCxn id="26" idx="4"/>
          </p:cNvCxnSpPr>
          <p:nvPr/>
        </p:nvCxnSpPr>
        <p:spPr>
          <a:xfrm flipH="1" flipV="1">
            <a:off x="8726715" y="3670300"/>
            <a:ext cx="394344" cy="21972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25" idx="4"/>
            <a:endCxn id="26" idx="1"/>
          </p:cNvCxnSpPr>
          <p:nvPr/>
        </p:nvCxnSpPr>
        <p:spPr>
          <a:xfrm>
            <a:off x="8225973" y="2951163"/>
            <a:ext cx="303176" cy="22049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26" idx="4"/>
            <a:endCxn id="27" idx="7"/>
          </p:cNvCxnSpPr>
          <p:nvPr/>
        </p:nvCxnSpPr>
        <p:spPr>
          <a:xfrm flipH="1">
            <a:off x="8319217" y="3670300"/>
            <a:ext cx="407498" cy="21811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437055" y="3334412"/>
            <a:ext cx="129824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/>
              <a:t>v</a:t>
            </a:r>
            <a:r>
              <a:rPr lang="en-US" sz="6600" dirty="0" smtClean="0"/>
              <a:t>s. 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9841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Balancing Trees – DSW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Completes in O(n)</a:t>
            </a:r>
          </a:p>
          <a:p>
            <a:r>
              <a:rPr lang="en-US" dirty="0" smtClean="0"/>
              <a:t>Algorithm Steps</a:t>
            </a:r>
          </a:p>
          <a:p>
            <a:pPr lvl="1"/>
            <a:r>
              <a:rPr lang="en-US" dirty="0" smtClean="0"/>
              <a:t>1. </a:t>
            </a:r>
            <a:r>
              <a:rPr lang="en-US" dirty="0" smtClean="0"/>
              <a:t>Any arbitrary binary tree is turned into a linked list</a:t>
            </a:r>
          </a:p>
          <a:p>
            <a:pPr lvl="1"/>
            <a:r>
              <a:rPr lang="en-US" dirty="0" smtClean="0"/>
              <a:t>2. A series of left-rotations converts list to a tree</a:t>
            </a:r>
          </a:p>
          <a:p>
            <a:r>
              <a:rPr lang="en-US" dirty="0" smtClean="0"/>
              <a:t>Does not require additional space to execute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1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DSW Functions – </a:t>
            </a:r>
            <a:r>
              <a:rPr lang="en-US" dirty="0" err="1" smtClean="0"/>
              <a:t>RotateRight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err="1" smtClean="0"/>
              <a:t>RotateRight</a:t>
            </a:r>
            <a:r>
              <a:rPr lang="en-US" dirty="0" smtClean="0"/>
              <a:t>(</a:t>
            </a:r>
            <a:r>
              <a:rPr lang="en-US" dirty="0" err="1" smtClean="0"/>
              <a:t>grandParent</a:t>
            </a:r>
            <a:r>
              <a:rPr lang="en-US" dirty="0" smtClean="0"/>
              <a:t>, parent, </a:t>
            </a:r>
            <a:r>
              <a:rPr lang="en-US" dirty="0" err="1" smtClean="0"/>
              <a:t>leftChild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Step 1 - </a:t>
            </a:r>
            <a:r>
              <a:rPr lang="en-US" dirty="0" err="1" smtClean="0"/>
              <a:t>grandparent.right</a:t>
            </a:r>
            <a:r>
              <a:rPr lang="en-US" dirty="0" smtClean="0"/>
              <a:t> = </a:t>
            </a:r>
            <a:r>
              <a:rPr lang="en-US" dirty="0" err="1" smtClean="0"/>
              <a:t>leftChild</a:t>
            </a:r>
            <a:endParaRPr lang="en-US" dirty="0" smtClean="0"/>
          </a:p>
          <a:p>
            <a:pPr lvl="1"/>
            <a:r>
              <a:rPr lang="en-US" dirty="0" smtClean="0"/>
              <a:t>Step 2 – </a:t>
            </a:r>
            <a:r>
              <a:rPr lang="en-US" dirty="0" err="1" smtClean="0"/>
              <a:t>parent.left</a:t>
            </a:r>
            <a:r>
              <a:rPr lang="en-US" dirty="0" smtClean="0"/>
              <a:t> = </a:t>
            </a:r>
            <a:r>
              <a:rPr lang="en-US" dirty="0" err="1" smtClean="0"/>
              <a:t>leftChild.right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490857" y="1111024"/>
            <a:ext cx="1045029" cy="10933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GR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9214757" y="2436587"/>
            <a:ext cx="1045029" cy="10933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Par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8583706" y="3762150"/>
            <a:ext cx="1045029" cy="10933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Ch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8342" y="5047231"/>
            <a:ext cx="1045029" cy="10933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X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190585" y="5047231"/>
            <a:ext cx="1045029" cy="10933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Y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9889671" y="3762150"/>
            <a:ext cx="1045029" cy="10933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Z</a:t>
            </a:r>
            <a:endParaRPr lang="en-US" dirty="0"/>
          </a:p>
        </p:txBody>
      </p:sp>
      <p:cxnSp>
        <p:nvCxnSpPr>
          <p:cNvPr id="11" name="Straight Connector 10"/>
          <p:cNvCxnSpPr>
            <a:stCxn id="4" idx="4"/>
            <a:endCxn id="5" idx="1"/>
          </p:cNvCxnSpPr>
          <p:nvPr/>
        </p:nvCxnSpPr>
        <p:spPr>
          <a:xfrm>
            <a:off x="9013372" y="2204358"/>
            <a:ext cx="354426" cy="392344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4"/>
            <a:endCxn id="9" idx="1"/>
          </p:cNvCxnSpPr>
          <p:nvPr/>
        </p:nvCxnSpPr>
        <p:spPr>
          <a:xfrm>
            <a:off x="9737272" y="3529921"/>
            <a:ext cx="305440" cy="392344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4"/>
            <a:endCxn id="6" idx="7"/>
          </p:cNvCxnSpPr>
          <p:nvPr/>
        </p:nvCxnSpPr>
        <p:spPr>
          <a:xfrm flipH="1">
            <a:off x="9475694" y="3529921"/>
            <a:ext cx="261578" cy="392344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6" idx="4"/>
            <a:endCxn id="8" idx="1"/>
          </p:cNvCxnSpPr>
          <p:nvPr/>
        </p:nvCxnSpPr>
        <p:spPr>
          <a:xfrm>
            <a:off x="9106221" y="4855484"/>
            <a:ext cx="237405" cy="351862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6" idx="4"/>
            <a:endCxn id="7" idx="7"/>
          </p:cNvCxnSpPr>
          <p:nvPr/>
        </p:nvCxnSpPr>
        <p:spPr>
          <a:xfrm flipH="1">
            <a:off x="8860330" y="4855484"/>
            <a:ext cx="245891" cy="351862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6" idx="0"/>
          </p:cNvCxnSpPr>
          <p:nvPr/>
        </p:nvCxnSpPr>
        <p:spPr>
          <a:xfrm>
            <a:off x="8953821" y="2204358"/>
            <a:ext cx="152400" cy="1557792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8" idx="0"/>
          </p:cNvCxnSpPr>
          <p:nvPr/>
        </p:nvCxnSpPr>
        <p:spPr>
          <a:xfrm flipH="1">
            <a:off x="9713100" y="3529921"/>
            <a:ext cx="24171" cy="1517310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06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12186"/>
            <a:ext cx="10515600" cy="1325563"/>
          </a:xfr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DSW Algorithm – </a:t>
            </a:r>
            <a:r>
              <a:rPr lang="en-US" dirty="0" err="1" smtClean="0"/>
              <a:t>RotateRight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7833"/>
            <a:ext cx="10515600" cy="4351338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Step 3 - </a:t>
            </a:r>
            <a:r>
              <a:rPr lang="en-US" dirty="0" err="1" smtClean="0"/>
              <a:t>leftChild.right</a:t>
            </a:r>
            <a:r>
              <a:rPr lang="en-US" dirty="0" smtClean="0"/>
              <a:t> = parent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205279" y="2384653"/>
            <a:ext cx="1045029" cy="10933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GR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929179" y="3710216"/>
            <a:ext cx="1045029" cy="10933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Par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1634978" y="3834495"/>
            <a:ext cx="1045029" cy="10933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Ch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838200" y="5292959"/>
            <a:ext cx="1045029" cy="10933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X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456850" y="5115837"/>
            <a:ext cx="1045029" cy="10933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Y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3839255" y="5035779"/>
            <a:ext cx="1045029" cy="10933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Z</a:t>
            </a:r>
            <a:endParaRPr lang="en-US" dirty="0"/>
          </a:p>
        </p:txBody>
      </p:sp>
      <p:cxnSp>
        <p:nvCxnSpPr>
          <p:cNvPr id="22" name="Straight Connector 21"/>
          <p:cNvCxnSpPr>
            <a:stCxn id="16" idx="4"/>
            <a:endCxn id="20" idx="1"/>
          </p:cNvCxnSpPr>
          <p:nvPr/>
        </p:nvCxnSpPr>
        <p:spPr>
          <a:xfrm>
            <a:off x="3451694" y="4803550"/>
            <a:ext cx="540602" cy="392344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7" idx="4"/>
            <a:endCxn id="19" idx="1"/>
          </p:cNvCxnSpPr>
          <p:nvPr/>
        </p:nvCxnSpPr>
        <p:spPr>
          <a:xfrm>
            <a:off x="2157493" y="4927829"/>
            <a:ext cx="452398" cy="348123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7" idx="4"/>
            <a:endCxn id="18" idx="7"/>
          </p:cNvCxnSpPr>
          <p:nvPr/>
        </p:nvCxnSpPr>
        <p:spPr>
          <a:xfrm flipH="1">
            <a:off x="1730188" y="4927829"/>
            <a:ext cx="427305" cy="52524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5" idx="4"/>
            <a:endCxn id="17" idx="0"/>
          </p:cNvCxnSpPr>
          <p:nvPr/>
        </p:nvCxnSpPr>
        <p:spPr>
          <a:xfrm flipH="1">
            <a:off x="2157493" y="3477987"/>
            <a:ext cx="570301" cy="356508"/>
          </a:xfrm>
          <a:prstGeom prst="line">
            <a:avLst/>
          </a:prstGeom>
          <a:ln w="44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6" idx="4"/>
            <a:endCxn id="19" idx="0"/>
          </p:cNvCxnSpPr>
          <p:nvPr/>
        </p:nvCxnSpPr>
        <p:spPr>
          <a:xfrm flipH="1">
            <a:off x="2979365" y="4803550"/>
            <a:ext cx="472329" cy="312287"/>
          </a:xfrm>
          <a:prstGeom prst="line">
            <a:avLst/>
          </a:prstGeom>
          <a:ln w="44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16" idx="0"/>
          </p:cNvCxnSpPr>
          <p:nvPr/>
        </p:nvCxnSpPr>
        <p:spPr>
          <a:xfrm flipV="1">
            <a:off x="2205279" y="3710216"/>
            <a:ext cx="1246415" cy="1249477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8209208" y="952095"/>
            <a:ext cx="1045029" cy="10933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GR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9705904" y="3554867"/>
            <a:ext cx="1045029" cy="10933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Par</a:t>
            </a: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8904692" y="2176920"/>
            <a:ext cx="1045029" cy="10933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Ch</a:t>
            </a:r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8103302" y="3565533"/>
            <a:ext cx="1045029" cy="10933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X</a:t>
            </a:r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9113273" y="4999722"/>
            <a:ext cx="1045029" cy="10933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Y</a:t>
            </a:r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10608128" y="4932814"/>
            <a:ext cx="1045029" cy="10933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Z</a:t>
            </a:r>
            <a:endParaRPr lang="en-US" dirty="0"/>
          </a:p>
        </p:txBody>
      </p:sp>
      <p:cxnSp>
        <p:nvCxnSpPr>
          <p:cNvPr id="46" name="Straight Connector 45"/>
          <p:cNvCxnSpPr>
            <a:stCxn id="41" idx="4"/>
            <a:endCxn id="45" idx="1"/>
          </p:cNvCxnSpPr>
          <p:nvPr/>
        </p:nvCxnSpPr>
        <p:spPr>
          <a:xfrm>
            <a:off x="10228419" y="4648201"/>
            <a:ext cx="532750" cy="44472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2" idx="4"/>
            <a:endCxn id="43" idx="7"/>
          </p:cNvCxnSpPr>
          <p:nvPr/>
        </p:nvCxnSpPr>
        <p:spPr>
          <a:xfrm flipH="1">
            <a:off x="8995290" y="3270254"/>
            <a:ext cx="431917" cy="455394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0" idx="4"/>
            <a:endCxn id="42" idx="1"/>
          </p:cNvCxnSpPr>
          <p:nvPr/>
        </p:nvCxnSpPr>
        <p:spPr>
          <a:xfrm>
            <a:off x="8731723" y="2045429"/>
            <a:ext cx="326010" cy="291606"/>
          </a:xfrm>
          <a:prstGeom prst="line">
            <a:avLst/>
          </a:prstGeom>
          <a:ln w="44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1" idx="4"/>
            <a:endCxn id="44" idx="0"/>
          </p:cNvCxnSpPr>
          <p:nvPr/>
        </p:nvCxnSpPr>
        <p:spPr>
          <a:xfrm flipH="1">
            <a:off x="9635788" y="4648201"/>
            <a:ext cx="592631" cy="351521"/>
          </a:xfrm>
          <a:prstGeom prst="line">
            <a:avLst/>
          </a:prstGeom>
          <a:ln w="44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42" idx="4"/>
            <a:endCxn id="41" idx="1"/>
          </p:cNvCxnSpPr>
          <p:nvPr/>
        </p:nvCxnSpPr>
        <p:spPr>
          <a:xfrm>
            <a:off x="9427207" y="3270254"/>
            <a:ext cx="431738" cy="44472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453376" y="5609166"/>
            <a:ext cx="2541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After Rotation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3350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DSW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To create the backbone</a:t>
            </a:r>
          </a:p>
          <a:p>
            <a:pPr lvl="1"/>
            <a:r>
              <a:rPr lang="en-US" dirty="0" smtClean="0"/>
              <a:t>If a node has a left child – rotate the child around the node</a:t>
            </a:r>
          </a:p>
          <a:p>
            <a:pPr lvl="1"/>
            <a:r>
              <a:rPr lang="en-US" dirty="0" smtClean="0"/>
              <a:t>(this means the left child becomes the parent of the node)</a:t>
            </a:r>
          </a:p>
          <a:p>
            <a:pPr lvl="1"/>
            <a:r>
              <a:rPr lang="en-US" dirty="0" smtClean="0"/>
              <a:t>Move on to the child (which just became the parent)</a:t>
            </a:r>
          </a:p>
          <a:p>
            <a:pPr lvl="1"/>
            <a:r>
              <a:rPr lang="en-US" dirty="0" smtClean="0"/>
              <a:t>Repeat process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If ther</a:t>
            </a:r>
            <a:r>
              <a:rPr lang="en-US" dirty="0" smtClean="0"/>
              <a:t>e is no left child – just move to the right child and ask again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3994" y="1306286"/>
            <a:ext cx="2630062" cy="3803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32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DSW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This process will creat</a:t>
            </a:r>
            <a:r>
              <a:rPr lang="en-US" dirty="0" smtClean="0"/>
              <a:t>e a linked list from the previous tree</a:t>
            </a:r>
          </a:p>
          <a:p>
            <a:r>
              <a:rPr lang="en-US" dirty="0" smtClean="0"/>
              <a:t>The linked list will be using left pointer as the </a:t>
            </a:r>
            <a:r>
              <a:rPr lang="en-US" dirty="0" err="1" smtClean="0"/>
              <a:t>node.next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Next we have to convert back to a </a:t>
            </a:r>
            <a:r>
              <a:rPr lang="en-US" u="sng" dirty="0" smtClean="0"/>
              <a:t>balanced</a:t>
            </a:r>
            <a:r>
              <a:rPr lang="en-US" dirty="0" smtClean="0"/>
              <a:t> tree.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98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P3530- Data Structures.potx" id="{75E39187-B24B-43D3-A6F3-6CD7090E5FA0}" vid="{040A76C3-D800-4205-85D2-6B318C22A7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COP3530- Data Structures</Template>
  <TotalTime>188</TotalTime>
  <Words>604</Words>
  <Application>Microsoft Office PowerPoint</Application>
  <PresentationFormat>Widescreen</PresentationFormat>
  <Paragraphs>136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Book Antiqua</vt:lpstr>
      <vt:lpstr>Calibri</vt:lpstr>
      <vt:lpstr>Calibri Light</vt:lpstr>
      <vt:lpstr>Office Theme</vt:lpstr>
      <vt:lpstr>COP3530- Data Structures Balancing Trees</vt:lpstr>
      <vt:lpstr>Objectives</vt:lpstr>
      <vt:lpstr>Balanced Trees</vt:lpstr>
      <vt:lpstr>Why Balanced</vt:lpstr>
      <vt:lpstr>Balancing Trees – DSW Algorithm</vt:lpstr>
      <vt:lpstr>DSW Functions – RotateRight</vt:lpstr>
      <vt:lpstr>DSW Algorithm – RotateRight</vt:lpstr>
      <vt:lpstr>DSW Algorithm</vt:lpstr>
      <vt:lpstr>DSW Algorithm</vt:lpstr>
      <vt:lpstr>DSW Algorithm</vt:lpstr>
      <vt:lpstr>DSW - MakeRotations</vt:lpstr>
      <vt:lpstr>AVL Tree</vt:lpstr>
      <vt:lpstr>AVL Rotation</vt:lpstr>
      <vt:lpstr>AVL Rotation – Order is maintained</vt:lpstr>
      <vt:lpstr>AVL Tree</vt:lpstr>
      <vt:lpstr>Heap – type of binary tree</vt:lpstr>
      <vt:lpstr>Use of Heap</vt:lpstr>
      <vt:lpstr>Performance</vt:lpstr>
      <vt:lpstr>Objectives</vt:lpstr>
    </vt:vector>
  </TitlesOfParts>
  <Company>Daytona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COP3530- Data Structures Balancing Trees</dc:title>
  <dc:creator>Ronald Eaglin</dc:creator>
  <cp:lastModifiedBy>Ronald Eaglin</cp:lastModifiedBy>
  <cp:revision>14</cp:revision>
  <dcterms:created xsi:type="dcterms:W3CDTF">2016-07-13T14:51:27Z</dcterms:created>
  <dcterms:modified xsi:type="dcterms:W3CDTF">2016-07-13T17:59:38Z</dcterms:modified>
</cp:coreProperties>
</file>