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7" r:id="rId8"/>
    <p:sldId id="261" r:id="rId9"/>
    <p:sldId id="262" r:id="rId10"/>
    <p:sldId id="263" r:id="rId11"/>
    <p:sldId id="266" r:id="rId12"/>
    <p:sldId id="264" r:id="rId13"/>
    <p:sldId id="265" r:id="rId14"/>
    <p:sldId id="268" r:id="rId15"/>
    <p:sldId id="269" r:id="rId16"/>
    <p:sldId id="271" r:id="rId17"/>
    <p:sldId id="270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BB2-6E6E-4450-9986-E1854E259785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411" y="14535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COP3530- Data Structures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Big-O Notation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735" y="5202238"/>
            <a:ext cx="6074044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4000" dirty="0" smtClean="0">
                <a:latin typeface="Book Antiqua" panose="02040602050305030304" pitchFamily="18" charset="0"/>
              </a:rPr>
              <a:t>Dr. Ron Eaglin</a:t>
            </a:r>
            <a:endParaRPr lang="en-US" sz="40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5246"/>
            <a:ext cx="2421924" cy="3632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24" y="118390"/>
            <a:ext cx="6982033" cy="17358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68" y="3410204"/>
            <a:ext cx="2939343" cy="32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Common Big-O (not in order)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036172"/>
              </p:ext>
            </p:extLst>
          </p:nvPr>
        </p:nvGraphicFramePr>
        <p:xfrm>
          <a:off x="838200" y="1825625"/>
          <a:ext cx="10515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851542886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28132864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1136600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Big O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Name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Example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90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O(1)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Constant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Most simple functions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776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O(n)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Linear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Single loops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567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O(log n)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Logarithmic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Binary search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695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O(n^2)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Quadratic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Bubble sort 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529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O( n log n)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Log-linear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Many sorts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9425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O(n !)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Factorial 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Traveling salesman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2344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O(2^n)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Exponential **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Tower of Hanoi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143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3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T(n)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T(n) is often used to indicate the </a:t>
            </a:r>
            <a:r>
              <a:rPr lang="en-US" b="1" u="sng" dirty="0" smtClean="0"/>
              <a:t>maximum</a:t>
            </a:r>
            <a:r>
              <a:rPr lang="en-US" dirty="0" smtClean="0"/>
              <a:t> amount of time a function a function takes to run on any input of size n</a:t>
            </a:r>
          </a:p>
          <a:p>
            <a:endParaRPr lang="en-US" dirty="0"/>
          </a:p>
          <a:p>
            <a:r>
              <a:rPr lang="en-US" dirty="0" smtClean="0"/>
              <a:t>Algorithmic time of n^2 + n</a:t>
            </a:r>
          </a:p>
          <a:p>
            <a:r>
              <a:rPr lang="en-US" dirty="0" smtClean="0"/>
              <a:t>T(n) = n^2 + n</a:t>
            </a:r>
          </a:p>
          <a:p>
            <a:r>
              <a:rPr lang="en-US" dirty="0" smtClean="0"/>
              <a:t>O(n) = n^2</a:t>
            </a:r>
          </a:p>
          <a:p>
            <a:endParaRPr lang="en-US" dirty="0"/>
          </a:p>
          <a:p>
            <a:r>
              <a:rPr lang="en-US" dirty="0" smtClean="0"/>
              <a:t>There is also average case complexity – advanced topic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93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Use of Big-O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Function number of operations/time T(n) = 100 *(n^3) + 50 *(n^2)</a:t>
            </a:r>
          </a:p>
          <a:p>
            <a:endParaRPr lang="en-US" dirty="0"/>
          </a:p>
          <a:p>
            <a:r>
              <a:rPr lang="en-US" dirty="0" smtClean="0"/>
              <a:t>O(</a:t>
            </a:r>
            <a:r>
              <a:rPr lang="en-US" dirty="0" err="1" smtClean="0"/>
              <a:t>n^c</a:t>
            </a:r>
            <a:r>
              <a:rPr lang="en-US" dirty="0" smtClean="0"/>
              <a:t>) is general order where n &gt;= 3</a:t>
            </a:r>
          </a:p>
          <a:p>
            <a:endParaRPr lang="en-US" dirty="0" smtClean="0"/>
          </a:p>
          <a:p>
            <a:r>
              <a:rPr lang="en-US" dirty="0" smtClean="0"/>
              <a:t>T(n) = O(n^100) is technically true</a:t>
            </a:r>
          </a:p>
          <a:p>
            <a:r>
              <a:rPr lang="en-US" dirty="0" smtClean="0"/>
              <a:t>T(n) = O(n^3) is also true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Reading Big-O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/>
              <a:t>T(n) = O(n^100)  </a:t>
            </a:r>
            <a:r>
              <a:rPr lang="en-US" dirty="0" smtClean="0"/>
              <a:t> T(n) grows asymptotically no faster than n^100</a:t>
            </a:r>
            <a:endParaRPr lang="en-US" dirty="0"/>
          </a:p>
          <a:p>
            <a:r>
              <a:rPr lang="en-US" dirty="0"/>
              <a:t>T(n) = O(n^3) </a:t>
            </a:r>
            <a:r>
              <a:rPr lang="en-US" dirty="0" smtClean="0"/>
              <a:t>       T(n</a:t>
            </a:r>
            <a:r>
              <a:rPr lang="en-US" dirty="0"/>
              <a:t>) grows asymptotically no faster than </a:t>
            </a:r>
            <a:r>
              <a:rPr lang="en-US" dirty="0" smtClean="0"/>
              <a:t>n^3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Generally want to use the most “accurate” notation – Big O is most common.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9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Little o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If f(x) is o(g(x))  f(x) is little o of g(x)</a:t>
            </a:r>
          </a:p>
          <a:p>
            <a:r>
              <a:rPr lang="en-US" dirty="0" smtClean="0"/>
              <a:t>This means g(x) grows much faster than f(x)</a:t>
            </a:r>
          </a:p>
          <a:p>
            <a:endParaRPr lang="en-US" dirty="0"/>
          </a:p>
          <a:p>
            <a:r>
              <a:rPr lang="en-US" dirty="0" smtClean="0"/>
              <a:t>Mathematically  f(x) &lt; k g(x)  IF for every value of k &gt; 0 there exists a constant a where this is true if x &gt; a. </a:t>
            </a:r>
          </a:p>
          <a:p>
            <a:r>
              <a:rPr lang="en-US" dirty="0" smtClean="0"/>
              <a:t>Above a certain x – g(x) increases faster than f(x)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61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Big O  and little 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Big O &gt; grows no faster than</a:t>
            </a:r>
          </a:p>
          <a:p>
            <a:r>
              <a:rPr lang="en-US" dirty="0" smtClean="0"/>
              <a:t>Big O is an inclusive upper bound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ittle </a:t>
            </a:r>
            <a:r>
              <a:rPr lang="en-US"/>
              <a:t>o</a:t>
            </a:r>
            <a:r>
              <a:rPr lang="en-US" smtClean="0"/>
              <a:t> &gt; grows </a:t>
            </a:r>
            <a:r>
              <a:rPr lang="en-US" dirty="0" smtClean="0"/>
              <a:t>strictly slower than</a:t>
            </a:r>
          </a:p>
          <a:p>
            <a:r>
              <a:rPr lang="en-US" dirty="0"/>
              <a:t>l</a:t>
            </a:r>
            <a:r>
              <a:rPr lang="en-US" dirty="0" smtClean="0"/>
              <a:t>ittle o is a strict upper bound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94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Other Notations - Omega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/>
              <a:t>f(n)=Ω(g(n)) usually defined by saying for some constant c&gt;0 and all large enough n, f(n)≥c g(n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Omega defines a lower bound (Big-O defines an upper bound)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Other Notations -Theta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Theta Notation    </a:t>
            </a:r>
            <a:r>
              <a:rPr lang="en-US" dirty="0" smtClean="0"/>
              <a:t>f(n</a:t>
            </a:r>
            <a:r>
              <a:rPr lang="en-US" dirty="0"/>
              <a:t>) = </a:t>
            </a:r>
            <a:r>
              <a:rPr lang="el-GR" dirty="0"/>
              <a:t>Θ (</a:t>
            </a:r>
            <a:r>
              <a:rPr lang="en-US" dirty="0"/>
              <a:t>g(n</a:t>
            </a:r>
            <a:r>
              <a:rPr lang="en-US" dirty="0" smtClean="0"/>
              <a:t>))</a:t>
            </a:r>
          </a:p>
          <a:p>
            <a:endParaRPr lang="en-US" dirty="0"/>
          </a:p>
          <a:p>
            <a:r>
              <a:rPr lang="en-US" dirty="0"/>
              <a:t>there are positive constants 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, and k, such that 0 ≤ c</a:t>
            </a:r>
            <a:r>
              <a:rPr lang="en-US" baseline="-25000" dirty="0"/>
              <a:t>1</a:t>
            </a:r>
            <a:r>
              <a:rPr lang="en-US" dirty="0"/>
              <a:t>g(n) ≤ f(n) ≤ c</a:t>
            </a:r>
            <a:r>
              <a:rPr lang="en-US" baseline="-25000" dirty="0"/>
              <a:t>2</a:t>
            </a:r>
            <a:r>
              <a:rPr lang="en-US" dirty="0"/>
              <a:t>g(n) for all n ≥ k. The values of c</a:t>
            </a:r>
            <a:r>
              <a:rPr lang="en-US" baseline="-25000" dirty="0"/>
              <a:t>1</a:t>
            </a:r>
            <a:r>
              <a:rPr lang="en-US" dirty="0"/>
              <a:t>, c</a:t>
            </a:r>
            <a:r>
              <a:rPr lang="en-US" baseline="-25000" dirty="0"/>
              <a:t>2</a:t>
            </a:r>
            <a:r>
              <a:rPr lang="en-US" dirty="0"/>
              <a:t>, and k must be fixed for the function f and must not depend on 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Defines lower and upper bounds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5474" y="3829274"/>
            <a:ext cx="3552825" cy="212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28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Understand Algorithmic Analysis and why it is </a:t>
            </a:r>
            <a:r>
              <a:rPr lang="en-US" dirty="0" smtClean="0"/>
              <a:t>important</a:t>
            </a:r>
          </a:p>
          <a:p>
            <a:r>
              <a:rPr lang="en-US" dirty="0"/>
              <a:t>Understand the concept of Asymptotic </a:t>
            </a:r>
            <a:r>
              <a:rPr lang="en-US" dirty="0" smtClean="0"/>
              <a:t>Notation</a:t>
            </a:r>
            <a:endParaRPr lang="en-US" dirty="0" smtClean="0"/>
          </a:p>
          <a:p>
            <a:r>
              <a:rPr lang="en-US" dirty="0" smtClean="0"/>
              <a:t>Perform Analysis and determine Big O notation for algorithms</a:t>
            </a:r>
          </a:p>
          <a:p>
            <a:r>
              <a:rPr lang="en-US" dirty="0" smtClean="0"/>
              <a:t>Understand other notations used in algorithmic analysis</a:t>
            </a:r>
          </a:p>
          <a:p>
            <a:r>
              <a:rPr lang="en-US" dirty="0" smtClean="0"/>
              <a:t>Know orders of common functions and Big-O notation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52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Understand Algorithmic Analysis and why it is </a:t>
            </a:r>
            <a:r>
              <a:rPr lang="en-US" dirty="0" smtClean="0"/>
              <a:t>important</a:t>
            </a:r>
          </a:p>
          <a:p>
            <a:r>
              <a:rPr lang="en-US" dirty="0" smtClean="0"/>
              <a:t>Understand the concept of Asymptotic Notation</a:t>
            </a:r>
            <a:endParaRPr lang="en-US" dirty="0" smtClean="0"/>
          </a:p>
          <a:p>
            <a:r>
              <a:rPr lang="en-US" dirty="0" smtClean="0"/>
              <a:t>Perform Analysis and determine Big O notation for algorithms</a:t>
            </a:r>
          </a:p>
          <a:p>
            <a:r>
              <a:rPr lang="en-US" dirty="0" smtClean="0"/>
              <a:t>Understand other notations used in algorithmic analysis</a:t>
            </a:r>
          </a:p>
          <a:p>
            <a:r>
              <a:rPr lang="en-US" dirty="0" smtClean="0"/>
              <a:t>Know orders of common functions and Big-O notation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Analyzing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Computers perform large numbers of calculations</a:t>
            </a:r>
          </a:p>
          <a:p>
            <a:r>
              <a:rPr lang="en-US" dirty="0" smtClean="0"/>
              <a:t>Algorithms can have many operations </a:t>
            </a:r>
          </a:p>
          <a:p>
            <a:r>
              <a:rPr lang="en-US" dirty="0" smtClean="0"/>
              <a:t>Number of operations can depend on external factors</a:t>
            </a:r>
          </a:p>
          <a:p>
            <a:r>
              <a:rPr lang="en-US" dirty="0" smtClean="0"/>
              <a:t>We need to estimate time to complete operations</a:t>
            </a:r>
          </a:p>
          <a:p>
            <a:r>
              <a:rPr lang="en-US" dirty="0" smtClean="0"/>
              <a:t>We need to estimate </a:t>
            </a:r>
            <a:r>
              <a:rPr lang="en-US" dirty="0" smtClean="0"/>
              <a:t>scalability – larger values of n</a:t>
            </a:r>
          </a:p>
          <a:p>
            <a:r>
              <a:rPr lang="en-US" dirty="0" smtClean="0"/>
              <a:t>We can do this through understanding Asymptotic Notation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Asymptotic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As sizes of “things” operated on increases – how many operations are needed?</a:t>
            </a:r>
          </a:p>
          <a:p>
            <a:r>
              <a:rPr lang="en-US" dirty="0" smtClean="0"/>
              <a:t>Asymptote - </a:t>
            </a:r>
            <a:r>
              <a:rPr lang="en-US" dirty="0"/>
              <a:t>a line that continually approaches a given curve but does not meet it at any finite distance.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512" y="3656671"/>
            <a:ext cx="6211888" cy="22726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69066" y="5567403"/>
            <a:ext cx="160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Mathisfun.com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44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Example - Linear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// do something simple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As n increases in size – more operations – linear relationship</a:t>
            </a:r>
          </a:p>
          <a:p>
            <a:r>
              <a:rPr lang="en-US" dirty="0" smtClean="0"/>
              <a:t>Big-O is O(n)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Example - Quadratic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n; </a:t>
            </a:r>
            <a:r>
              <a:rPr lang="en-US" dirty="0" err="1"/>
              <a:t>i</a:t>
            </a:r>
            <a:r>
              <a:rPr lang="en-US" dirty="0"/>
              <a:t>++) </a:t>
            </a: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for (</a:t>
            </a:r>
            <a:r>
              <a:rPr lang="en-US" dirty="0" err="1" smtClean="0"/>
              <a:t>int</a:t>
            </a:r>
            <a:r>
              <a:rPr lang="en-US" dirty="0" smtClean="0"/>
              <a:t> j = 0; j &lt; n; </a:t>
            </a:r>
            <a:r>
              <a:rPr lang="en-US" dirty="0" err="1" smtClean="0"/>
              <a:t>j++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// do something </a:t>
            </a:r>
            <a:r>
              <a:rPr lang="en-US" dirty="0" smtClean="0"/>
              <a:t>simple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As n increases the number of operations increases by n^2</a:t>
            </a:r>
          </a:p>
          <a:p>
            <a:r>
              <a:rPr lang="en-US" dirty="0" smtClean="0"/>
              <a:t>Big O O(n^2)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Big-O Notation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/>
              <a:t>If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is a sum of several terms, if there is one with largest growth rate, it can be kept, and all others omitted.</a:t>
            </a:r>
          </a:p>
          <a:p>
            <a:r>
              <a:rPr lang="en-US" dirty="0"/>
              <a:t>If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is a product of several factors, any constants (terms in the product that do not depend on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/>
              <a:t>can be omitted.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37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Example - Comparison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O(n) – 100 operations per n</a:t>
            </a:r>
          </a:p>
          <a:p>
            <a:r>
              <a:rPr lang="en-US" dirty="0" smtClean="0"/>
              <a:t>n = 1 , 100 operations</a:t>
            </a:r>
          </a:p>
          <a:p>
            <a:r>
              <a:rPr lang="en-US" dirty="0"/>
              <a:t>n</a:t>
            </a:r>
            <a:r>
              <a:rPr lang="en-US" dirty="0" smtClean="0"/>
              <a:t> = 2 , 200 operations</a:t>
            </a:r>
          </a:p>
          <a:p>
            <a:r>
              <a:rPr lang="en-US" dirty="0"/>
              <a:t>n</a:t>
            </a:r>
            <a:r>
              <a:rPr lang="en-US" dirty="0" smtClean="0"/>
              <a:t> = 5 , 500 operations </a:t>
            </a:r>
          </a:p>
          <a:p>
            <a:r>
              <a:rPr lang="en-US" dirty="0"/>
              <a:t>n</a:t>
            </a:r>
            <a:r>
              <a:rPr lang="en-US" dirty="0" smtClean="0"/>
              <a:t> = 10 , 1000 operations</a:t>
            </a:r>
          </a:p>
          <a:p>
            <a:r>
              <a:rPr lang="en-US" dirty="0"/>
              <a:t>n</a:t>
            </a:r>
            <a:r>
              <a:rPr lang="en-US" dirty="0" smtClean="0"/>
              <a:t> = 20 , 2000 operations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O(2^n) – 1 operation per n</a:t>
            </a:r>
          </a:p>
          <a:p>
            <a:r>
              <a:rPr lang="en-US" dirty="0"/>
              <a:t>n</a:t>
            </a:r>
            <a:r>
              <a:rPr lang="en-US" dirty="0" smtClean="0"/>
              <a:t> = 1 , 2 operations</a:t>
            </a:r>
          </a:p>
          <a:p>
            <a:r>
              <a:rPr lang="en-US" dirty="0" smtClean="0"/>
              <a:t>n = 2 , 4 operations </a:t>
            </a:r>
          </a:p>
          <a:p>
            <a:r>
              <a:rPr lang="en-US" dirty="0"/>
              <a:t>n</a:t>
            </a:r>
            <a:r>
              <a:rPr lang="en-US" dirty="0" smtClean="0"/>
              <a:t> = 5 , 32 operations</a:t>
            </a:r>
          </a:p>
          <a:p>
            <a:r>
              <a:rPr lang="en-US" dirty="0"/>
              <a:t>n</a:t>
            </a:r>
            <a:r>
              <a:rPr lang="en-US" dirty="0" smtClean="0"/>
              <a:t> = 10 , 1024 operations</a:t>
            </a:r>
          </a:p>
          <a:p>
            <a:r>
              <a:rPr lang="en-US" dirty="0" smtClean="0"/>
              <a:t>n = 20 ;  1,048,576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We need to know if the algorithm is going to “blow up”</a:t>
            </a:r>
          </a:p>
          <a:p>
            <a:r>
              <a:rPr lang="en-US" dirty="0" smtClean="0"/>
              <a:t>Freeze the computer (locked in calculation)</a:t>
            </a:r>
          </a:p>
          <a:p>
            <a:r>
              <a:rPr lang="en-US" dirty="0" smtClean="0"/>
              <a:t>Not concerned with inner (constant) operations</a:t>
            </a:r>
          </a:p>
          <a:p>
            <a:r>
              <a:rPr lang="en-US" dirty="0" smtClean="0"/>
              <a:t>Always use higher order asymptotic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4000" dirty="0" smtClean="0"/>
              <a:t>                    O(n) + O(2^n) = O(2^n)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335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3530- Data Structures.potx" id="{75E39187-B24B-43D3-A6F3-6CD7090E5FA0}" vid="{040A76C3-D800-4205-85D2-6B318C22A7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COP3530- Data Structures</Template>
  <TotalTime>92</TotalTime>
  <Words>854</Words>
  <Application>Microsoft Office PowerPoint</Application>
  <PresentationFormat>Widescreen</PresentationFormat>
  <Paragraphs>134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Office Theme</vt:lpstr>
      <vt:lpstr>COP3530- Data Structures Big-O Notation</vt:lpstr>
      <vt:lpstr>Objectives</vt:lpstr>
      <vt:lpstr>Analyzing algorithms</vt:lpstr>
      <vt:lpstr>Asymptotic Notation</vt:lpstr>
      <vt:lpstr>Example - Linear</vt:lpstr>
      <vt:lpstr>Example - Quadratic</vt:lpstr>
      <vt:lpstr>Big-O Notation Rules</vt:lpstr>
      <vt:lpstr>Example - Comparison</vt:lpstr>
      <vt:lpstr>Algorithms</vt:lpstr>
      <vt:lpstr>Common Big-O (not in order)</vt:lpstr>
      <vt:lpstr>T(n) Notation</vt:lpstr>
      <vt:lpstr>Use of Big-O - Example</vt:lpstr>
      <vt:lpstr>Reading Big-O</vt:lpstr>
      <vt:lpstr>Little o Notation</vt:lpstr>
      <vt:lpstr>Big O  and little o</vt:lpstr>
      <vt:lpstr>Other Notations - Omega</vt:lpstr>
      <vt:lpstr>Other Notations -Theta</vt:lpstr>
      <vt:lpstr>Objectives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COP3530- Data Structures Big-O Notation</dc:title>
  <dc:creator>Ronald Eaglin</dc:creator>
  <cp:lastModifiedBy>Ronald Eaglin</cp:lastModifiedBy>
  <cp:revision>13</cp:revision>
  <dcterms:created xsi:type="dcterms:W3CDTF">2016-06-22T19:30:22Z</dcterms:created>
  <dcterms:modified xsi:type="dcterms:W3CDTF">2016-06-23T14:17:13Z</dcterms:modified>
</cp:coreProperties>
</file>