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5" r:id="rId9"/>
    <p:sldId id="266" r:id="rId10"/>
    <p:sldId id="267" r:id="rId11"/>
    <p:sldId id="268" r:id="rId12"/>
    <p:sldId id="262" r:id="rId13"/>
    <p:sldId id="26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58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87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0454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9017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035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564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458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81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561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829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740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588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B17BB2-6E6E-4450-9986-E1854E259785}" type="datetimeFigureOut">
              <a:rPr lang="en-US" smtClean="0"/>
              <a:t>6/10/2016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364D0-F6EB-477E-9E4F-46FCE58275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6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92411" y="1453593"/>
            <a:ext cx="9144000" cy="23876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Book Antiqua" panose="02040602050305030304" pitchFamily="18" charset="0"/>
              </a:rPr>
              <a:t>COP3530- Data Structures</a:t>
            </a:r>
            <a:br>
              <a:rPr lang="en-US" dirty="0" smtClean="0">
                <a:latin typeface="Book Antiqua" panose="02040602050305030304" pitchFamily="18" charset="0"/>
              </a:rPr>
            </a:br>
            <a:r>
              <a:rPr lang="en-US" dirty="0" smtClean="0">
                <a:latin typeface="Book Antiqua" panose="02040602050305030304" pitchFamily="18" charset="0"/>
              </a:rPr>
              <a:t>Introduction</a:t>
            </a:r>
            <a:endParaRPr lang="en-US" dirty="0">
              <a:latin typeface="Book Antiqua" panose="0204060205030503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8735" y="5202238"/>
            <a:ext cx="6074044" cy="1655762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                   </a:t>
            </a:r>
            <a:r>
              <a:rPr lang="en-US" sz="4000" dirty="0" smtClean="0">
                <a:latin typeface="Book Antiqua" panose="02040602050305030304" pitchFamily="18" charset="0"/>
              </a:rPr>
              <a:t>Dr. Ron Eaglin</a:t>
            </a:r>
            <a:endParaRPr lang="en-US" sz="4000" dirty="0">
              <a:latin typeface="Book Antiqua" panose="0204060205030503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215246"/>
            <a:ext cx="2421924" cy="3632886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1924" y="118390"/>
            <a:ext cx="6982033" cy="173581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97068" y="3410204"/>
            <a:ext cx="2939343" cy="3242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88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Arrays</a:t>
            </a:r>
          </a:p>
          <a:p>
            <a:r>
              <a:rPr lang="en-US" dirty="0" smtClean="0"/>
              <a:t>Lists (Queues and Stacks)</a:t>
            </a:r>
          </a:p>
          <a:p>
            <a:r>
              <a:rPr lang="en-US" dirty="0" smtClean="0"/>
              <a:t>Trees (AVL, Binary Tree, other)</a:t>
            </a:r>
          </a:p>
          <a:p>
            <a:r>
              <a:rPr lang="en-US" dirty="0" smtClean="0"/>
              <a:t>Hash Tables</a:t>
            </a:r>
          </a:p>
          <a:p>
            <a:r>
              <a:rPr lang="en-US" dirty="0" smtClean="0"/>
              <a:t>Graphs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5317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Searching</a:t>
            </a:r>
          </a:p>
          <a:p>
            <a:r>
              <a:rPr lang="en-US" dirty="0" smtClean="0"/>
              <a:t>Sorting</a:t>
            </a:r>
          </a:p>
          <a:p>
            <a:r>
              <a:rPr lang="en-US" dirty="0" smtClean="0"/>
              <a:t>Traversal</a:t>
            </a:r>
          </a:p>
          <a:p>
            <a:r>
              <a:rPr lang="en-US" dirty="0" smtClean="0"/>
              <a:t>Applications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528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Efficiency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Analyzing efficiency</a:t>
            </a:r>
          </a:p>
          <a:p>
            <a:r>
              <a:rPr lang="en-US" dirty="0" smtClean="0"/>
              <a:t>Scalability of algorithms</a:t>
            </a:r>
          </a:p>
          <a:p>
            <a:r>
              <a:rPr lang="en-US" dirty="0" smtClean="0"/>
              <a:t>Notations of </a:t>
            </a:r>
            <a:r>
              <a:rPr lang="en-US" dirty="0" err="1" smtClean="0"/>
              <a:t>efficiciency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3502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and describe field of Data Structures</a:t>
            </a:r>
          </a:p>
          <a:p>
            <a:r>
              <a:rPr lang="en-US" dirty="0" smtClean="0"/>
              <a:t>Explain why data structures are important</a:t>
            </a:r>
            <a:r>
              <a:rPr lang="en-US" dirty="0"/>
              <a:t> </a:t>
            </a:r>
            <a:r>
              <a:rPr lang="en-US" dirty="0" smtClean="0"/>
              <a:t>in IT and Computer Science.</a:t>
            </a:r>
          </a:p>
          <a:p>
            <a:r>
              <a:rPr lang="en-US" dirty="0" smtClean="0"/>
              <a:t>Understand pre-requisites to learning data structures.</a:t>
            </a:r>
          </a:p>
          <a:p>
            <a:r>
              <a:rPr lang="en-US" dirty="0" smtClean="0"/>
              <a:t>Understand the outcomes of the data structures 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469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Understand and describe field of Data Structures</a:t>
            </a:r>
          </a:p>
          <a:p>
            <a:r>
              <a:rPr lang="en-US" dirty="0" smtClean="0"/>
              <a:t>Explain why data structures are important</a:t>
            </a:r>
            <a:r>
              <a:rPr lang="en-US" dirty="0"/>
              <a:t> </a:t>
            </a:r>
            <a:r>
              <a:rPr lang="en-US" dirty="0" smtClean="0"/>
              <a:t>in IT and Computer Science.</a:t>
            </a:r>
          </a:p>
          <a:p>
            <a:r>
              <a:rPr lang="en-US" dirty="0" smtClean="0"/>
              <a:t>Understand pre-requisites to learning data structures.</a:t>
            </a:r>
          </a:p>
          <a:p>
            <a:r>
              <a:rPr lang="en-US" dirty="0" smtClean="0"/>
              <a:t>Understand the outcomes of the data structures course.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290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What are Data Structures?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457200" lvl="1" indent="0">
              <a:buNone/>
            </a:pPr>
            <a:r>
              <a:rPr lang="en-US" sz="3200" dirty="0" smtClean="0"/>
              <a:t>Data Structure: A particular way of organizing data in a computer so it can be used efficiently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Primitive – Bit, Integer, Float, String</a:t>
            </a:r>
          </a:p>
          <a:p>
            <a:pPr marL="457200" lvl="1" indent="0">
              <a:buNone/>
            </a:pPr>
            <a:endParaRPr lang="en-US" sz="3200" dirty="0"/>
          </a:p>
          <a:p>
            <a:pPr marL="457200" lvl="1" indent="0">
              <a:buNone/>
            </a:pPr>
            <a:r>
              <a:rPr lang="en-US" sz="3200" dirty="0" smtClean="0"/>
              <a:t>Complex – Array, List, Tree, Hash, Graph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0886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Abstract Data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An </a:t>
            </a:r>
            <a:r>
              <a:rPr lang="en-US" b="1" u="sng" dirty="0" smtClean="0"/>
              <a:t>Abstract </a:t>
            </a:r>
            <a:r>
              <a:rPr lang="en-US" b="1" u="sng" dirty="0" smtClean="0"/>
              <a:t>Data Type </a:t>
            </a:r>
            <a:r>
              <a:rPr lang="en-US" dirty="0" smtClean="0"/>
              <a:t>is defined by its behavior – not its implementation</a:t>
            </a:r>
          </a:p>
          <a:p>
            <a:endParaRPr lang="en-US" dirty="0"/>
          </a:p>
          <a:p>
            <a:r>
              <a:rPr lang="en-US" dirty="0" smtClean="0"/>
              <a:t>Data Structures are concrete </a:t>
            </a:r>
            <a:r>
              <a:rPr lang="en-US" b="1" u="sng" dirty="0" smtClean="0"/>
              <a:t>implementations</a:t>
            </a:r>
            <a:r>
              <a:rPr lang="en-US" dirty="0" smtClean="0"/>
              <a:t> of abstract data types. </a:t>
            </a:r>
          </a:p>
          <a:p>
            <a:endParaRPr lang="en-US" dirty="0"/>
          </a:p>
          <a:p>
            <a:r>
              <a:rPr lang="en-US" dirty="0" smtClean="0"/>
              <a:t>We will define the Abstract Data Types by their </a:t>
            </a:r>
            <a:r>
              <a:rPr lang="en-US" b="1" u="sng" dirty="0" smtClean="0"/>
              <a:t>Interface</a:t>
            </a:r>
            <a:r>
              <a:rPr lang="en-US" dirty="0" smtClean="0"/>
              <a:t> and discuss implementation strategies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8413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Why Dat</a:t>
            </a:r>
            <a:r>
              <a:rPr lang="en-US" dirty="0" smtClean="0"/>
              <a:t>a Structures?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Everything stored in a computer is stored as a Data Structure</a:t>
            </a:r>
          </a:p>
          <a:p>
            <a:pPr lvl="1"/>
            <a:r>
              <a:rPr lang="en-US" dirty="0" smtClean="0"/>
              <a:t>Memory</a:t>
            </a:r>
          </a:p>
          <a:p>
            <a:pPr lvl="1"/>
            <a:r>
              <a:rPr lang="en-US" dirty="0" smtClean="0"/>
              <a:t>Hard Drive</a:t>
            </a:r>
          </a:p>
          <a:p>
            <a:pPr lvl="1"/>
            <a:r>
              <a:rPr lang="en-US" dirty="0" smtClean="0"/>
              <a:t>Other</a:t>
            </a:r>
          </a:p>
          <a:p>
            <a:r>
              <a:rPr lang="en-US" dirty="0" smtClean="0"/>
              <a:t>Goals of Data Structures</a:t>
            </a:r>
          </a:p>
          <a:p>
            <a:pPr lvl="1"/>
            <a:r>
              <a:rPr lang="en-US" dirty="0" smtClean="0"/>
              <a:t>Storage Efficiency</a:t>
            </a:r>
          </a:p>
          <a:p>
            <a:pPr lvl="1"/>
            <a:r>
              <a:rPr lang="en-US" dirty="0" smtClean="0"/>
              <a:t>Computational Efficiency</a:t>
            </a:r>
          </a:p>
          <a:p>
            <a:pPr lvl="1"/>
            <a:r>
              <a:rPr lang="en-US" dirty="0" smtClean="0"/>
              <a:t>Retrieval Efficiency</a:t>
            </a:r>
          </a:p>
          <a:p>
            <a:pPr lvl="1"/>
            <a:r>
              <a:rPr lang="en-US" dirty="0" smtClean="0"/>
              <a:t>Search Efficiency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12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Importance	of Data 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ost </a:t>
            </a:r>
            <a:r>
              <a:rPr lang="en-US" dirty="0"/>
              <a:t>of the biggie tech companies like Microsoft focus mainly on data structures. It appears as if data structures is the only thing that they expect from a graduate</a:t>
            </a:r>
            <a:r>
              <a:rPr lang="en-US" dirty="0" smtClean="0"/>
              <a:t>.</a:t>
            </a:r>
          </a:p>
          <a:p>
            <a:r>
              <a:rPr lang="en-US" dirty="0"/>
              <a:t>I ask interview questions about data structures because </a:t>
            </a:r>
            <a:r>
              <a:rPr lang="en-US" b="1" dirty="0"/>
              <a:t>on my team the developers design, implement and manipulate complex data structures all day every day</a:t>
            </a:r>
            <a:r>
              <a:rPr lang="en-US" b="1" dirty="0" smtClean="0"/>
              <a:t>.</a:t>
            </a:r>
          </a:p>
          <a:p>
            <a:r>
              <a:rPr lang="en-US" dirty="0"/>
              <a:t>Anyone who's been a developer in the last 30 years should know basic data structures like single/double linked lists, binary trees or graphs.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0468" y="6311900"/>
            <a:ext cx="106710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http://programmers.stackexchange.com/questions/102041/why-are-data-structures-so-important-in-interviews</a:t>
            </a:r>
          </a:p>
        </p:txBody>
      </p:sp>
    </p:spTree>
    <p:extLst>
      <p:ext uri="{BB962C8B-B14F-4D97-AF65-F5344CB8AC3E}">
        <p14:creationId xmlns:p14="http://schemas.microsoft.com/office/powerpoint/2010/main" val="1390686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But Why are they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Building blocks of more complex systems</a:t>
            </a:r>
          </a:p>
          <a:p>
            <a:r>
              <a:rPr lang="en-US" dirty="0" smtClean="0"/>
              <a:t>Used in development of algorithms and algorithmic efficiency</a:t>
            </a:r>
          </a:p>
          <a:p>
            <a:endParaRPr lang="en-US" dirty="0"/>
          </a:p>
          <a:p>
            <a:r>
              <a:rPr lang="en-US" dirty="0" smtClean="0"/>
              <a:t>Fundamental to all computer systems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532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What do you need to know?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Basic computer programming skills</a:t>
            </a:r>
          </a:p>
          <a:p>
            <a:pPr lvl="1"/>
            <a:r>
              <a:rPr lang="en-US" dirty="0" smtClean="0"/>
              <a:t>Creating and calling functions</a:t>
            </a:r>
          </a:p>
          <a:p>
            <a:pPr lvl="1"/>
            <a:r>
              <a:rPr lang="en-US" dirty="0" smtClean="0"/>
              <a:t>Accepting user input, generate output</a:t>
            </a:r>
          </a:p>
          <a:p>
            <a:pPr lvl="1"/>
            <a:r>
              <a:rPr lang="en-US" dirty="0" smtClean="0"/>
              <a:t>Control structures (if/then, switch)</a:t>
            </a:r>
          </a:p>
          <a:p>
            <a:pPr lvl="1"/>
            <a:r>
              <a:rPr lang="en-US" dirty="0" smtClean="0"/>
              <a:t>Loops and iteration (for/next, while)</a:t>
            </a:r>
          </a:p>
          <a:p>
            <a:pPr lvl="1"/>
            <a:r>
              <a:rPr lang="en-US" dirty="0" smtClean="0"/>
              <a:t>Assignment and operations (+, -, *, /, ^, …)</a:t>
            </a:r>
          </a:p>
          <a:p>
            <a:r>
              <a:rPr lang="en-US" dirty="0" smtClean="0"/>
              <a:t>Will learn</a:t>
            </a:r>
          </a:p>
          <a:p>
            <a:pPr lvl="1"/>
            <a:r>
              <a:rPr lang="en-US" dirty="0" smtClean="0"/>
              <a:t>Objects</a:t>
            </a:r>
          </a:p>
          <a:p>
            <a:pPr lvl="1"/>
            <a:r>
              <a:rPr lang="en-US" dirty="0" smtClean="0"/>
              <a:t>Pointers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47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4">
                  <a:lumMod val="5000"/>
                  <a:lumOff val="95000"/>
                </a:schemeClr>
              </a:gs>
              <a:gs pos="74000">
                <a:schemeClr val="accent4">
                  <a:lumMod val="45000"/>
                  <a:lumOff val="55000"/>
                </a:schemeClr>
              </a:gs>
              <a:gs pos="83000">
                <a:schemeClr val="accent4">
                  <a:lumMod val="45000"/>
                  <a:lumOff val="55000"/>
                </a:schemeClr>
              </a:gs>
              <a:gs pos="100000">
                <a:schemeClr val="accent4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r>
              <a:rPr lang="en-US" dirty="0" smtClean="0"/>
              <a:t>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gradFill flip="none" rotWithShape="1">
            <a:gsLst>
              <a:gs pos="0">
                <a:schemeClr val="accent6">
                  <a:lumMod val="5000"/>
                  <a:lumOff val="95000"/>
                </a:schemeClr>
              </a:gs>
              <a:gs pos="74000">
                <a:schemeClr val="accent6">
                  <a:lumMod val="45000"/>
                  <a:lumOff val="55000"/>
                </a:schemeClr>
              </a:gs>
              <a:gs pos="83000">
                <a:schemeClr val="accent6">
                  <a:lumMod val="45000"/>
                  <a:lumOff val="55000"/>
                </a:schemeClr>
              </a:gs>
              <a:gs pos="100000">
                <a:schemeClr val="accent6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/>
          <a:lstStyle/>
          <a:p>
            <a:pPr marL="0" indent="0">
              <a:buNone/>
            </a:pPr>
            <a:r>
              <a:rPr lang="en-US" dirty="0"/>
              <a:t>1. Describe both complex and simple data structures.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2. Select the correct data structure and algorithm to solve specific problems.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3. Implement data structures and algorithms in computer code.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4. Analyze the performance of algorithms and data structures.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9603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OP3530- Data Structures.potx" id="{75E39187-B24B-43D3-A6F3-6CD7090E5FA0}" vid="{040A76C3-D800-4205-85D2-6B318C22A7C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COP3530- Data Structures</Template>
  <TotalTime>40</TotalTime>
  <Words>357</Words>
  <Application>Microsoft Office PowerPoint</Application>
  <PresentationFormat>Widescreen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Book Antiqua</vt:lpstr>
      <vt:lpstr>Calibri</vt:lpstr>
      <vt:lpstr>Calibri Light</vt:lpstr>
      <vt:lpstr>Office Theme</vt:lpstr>
      <vt:lpstr>COP3530- Data Structures Introduction</vt:lpstr>
      <vt:lpstr>Objectives</vt:lpstr>
      <vt:lpstr>What are Data Structures?</vt:lpstr>
      <vt:lpstr>Abstract Data Types</vt:lpstr>
      <vt:lpstr>Why Data Structures?</vt:lpstr>
      <vt:lpstr>Importance of Data Structures</vt:lpstr>
      <vt:lpstr>But Why are they Important?</vt:lpstr>
      <vt:lpstr>What do you need to know?</vt:lpstr>
      <vt:lpstr>Outcomes</vt:lpstr>
      <vt:lpstr>Data Structures</vt:lpstr>
      <vt:lpstr>Algorithms</vt:lpstr>
      <vt:lpstr>Efficiency</vt:lpstr>
      <vt:lpstr>Objectives</vt:lpstr>
    </vt:vector>
  </TitlesOfParts>
  <Company>Daytona State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COP3530- Data Structures Introduction</dc:title>
  <dc:creator>Ronald Eaglin</dc:creator>
  <cp:lastModifiedBy>Ronald Eaglin</cp:lastModifiedBy>
  <cp:revision>5</cp:revision>
  <dcterms:created xsi:type="dcterms:W3CDTF">2016-06-10T13:59:33Z</dcterms:created>
  <dcterms:modified xsi:type="dcterms:W3CDTF">2016-06-10T14:39:48Z</dcterms:modified>
</cp:coreProperties>
</file>