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70" r:id="rId11"/>
    <p:sldId id="271" r:id="rId12"/>
    <p:sldId id="266" r:id="rId13"/>
    <p:sldId id="278" r:id="rId14"/>
    <p:sldId id="267" r:id="rId15"/>
    <p:sldId id="268" r:id="rId16"/>
    <p:sldId id="269" r:id="rId17"/>
    <p:sldId id="273" r:id="rId18"/>
    <p:sldId id="274" r:id="rId19"/>
    <p:sldId id="275" r:id="rId20"/>
    <p:sldId id="276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orting_algorith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Sorting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86748" y="629557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endParaRPr lang="en-US" sz="6000" dirty="0"/>
          </a:p>
        </p:txBody>
      </p:sp>
      <p:cxnSp>
        <p:nvCxnSpPr>
          <p:cNvPr id="5" name="Straight Arrow Connector 4"/>
          <p:cNvCxnSpPr>
            <a:stCxn id="4" idx="4"/>
            <a:endCxn id="7" idx="0"/>
          </p:cNvCxnSpPr>
          <p:nvPr/>
        </p:nvCxnSpPr>
        <p:spPr>
          <a:xfrm>
            <a:off x="1514920" y="1443945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086748" y="1897138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</a:t>
            </a:r>
            <a:endParaRPr lang="en-US" sz="6000" dirty="0"/>
          </a:p>
        </p:txBody>
      </p:sp>
      <p:sp>
        <p:nvSpPr>
          <p:cNvPr id="8" name="Oval 7"/>
          <p:cNvSpPr/>
          <p:nvPr/>
        </p:nvSpPr>
        <p:spPr>
          <a:xfrm>
            <a:off x="1086748" y="3164719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</a:t>
            </a:r>
            <a:endParaRPr lang="en-US" sz="6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514919" y="2711526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16734" y="3979107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3503375" y="1240347"/>
            <a:ext cx="2498272" cy="860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Swap B and C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133761" y="629557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endParaRPr lang="en-US" sz="6000" dirty="0"/>
          </a:p>
        </p:txBody>
      </p:sp>
      <p:cxnSp>
        <p:nvCxnSpPr>
          <p:cNvPr id="13" name="Straight Arrow Connector 12"/>
          <p:cNvCxnSpPr>
            <a:stCxn id="12" idx="4"/>
            <a:endCxn id="15" idx="0"/>
          </p:cNvCxnSpPr>
          <p:nvPr/>
        </p:nvCxnSpPr>
        <p:spPr>
          <a:xfrm>
            <a:off x="7561933" y="1443945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133761" y="1897138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endParaRPr lang="en-US" sz="6000" dirty="0"/>
          </a:p>
        </p:txBody>
      </p:sp>
      <p:sp>
        <p:nvSpPr>
          <p:cNvPr id="16" name="Oval 15"/>
          <p:cNvSpPr/>
          <p:nvPr/>
        </p:nvSpPr>
        <p:spPr>
          <a:xfrm>
            <a:off x="7133761" y="3164719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endParaRPr lang="en-US" sz="60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561932" y="2711526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63747" y="3979107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086748" y="4386301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</a:t>
            </a:r>
            <a:endParaRPr lang="en-US" sz="6000" dirty="0"/>
          </a:p>
        </p:txBody>
      </p:sp>
      <p:sp>
        <p:nvSpPr>
          <p:cNvPr id="22" name="Oval 21"/>
          <p:cNvSpPr/>
          <p:nvPr/>
        </p:nvSpPr>
        <p:spPr>
          <a:xfrm>
            <a:off x="7133761" y="4386301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</a:t>
            </a:r>
            <a:endParaRPr lang="en-US" sz="6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26598" y="2636043"/>
            <a:ext cx="18836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A.next</a:t>
            </a:r>
            <a:r>
              <a:rPr lang="en-US" sz="3200" dirty="0" smtClean="0"/>
              <a:t> = B</a:t>
            </a:r>
          </a:p>
          <a:p>
            <a:r>
              <a:rPr lang="en-US" sz="3200" dirty="0" err="1" smtClean="0"/>
              <a:t>B.next</a:t>
            </a:r>
            <a:r>
              <a:rPr lang="en-US" sz="3200" dirty="0" smtClean="0"/>
              <a:t> = C</a:t>
            </a:r>
          </a:p>
          <a:p>
            <a:r>
              <a:rPr lang="en-US" sz="3200" dirty="0" err="1" smtClean="0"/>
              <a:t>C.next</a:t>
            </a:r>
            <a:r>
              <a:rPr lang="en-US" sz="3200" dirty="0" smtClean="0"/>
              <a:t> = D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8273610" y="2636043"/>
            <a:ext cx="18836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A.next</a:t>
            </a:r>
            <a:r>
              <a:rPr lang="en-US" sz="3200" dirty="0" smtClean="0"/>
              <a:t> = C</a:t>
            </a:r>
          </a:p>
          <a:p>
            <a:r>
              <a:rPr lang="en-US" sz="3200" dirty="0" err="1" smtClean="0"/>
              <a:t>B.next</a:t>
            </a:r>
            <a:r>
              <a:rPr lang="en-US" sz="3200" dirty="0" smtClean="0"/>
              <a:t> = D</a:t>
            </a:r>
          </a:p>
          <a:p>
            <a:r>
              <a:rPr lang="en-US" sz="3200" dirty="0" err="1" smtClean="0"/>
              <a:t>C.next</a:t>
            </a:r>
            <a:r>
              <a:rPr lang="en-US" sz="3200" dirty="0" smtClean="0"/>
              <a:t> = B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32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86748" y="629557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endParaRPr lang="en-US" sz="6000" dirty="0"/>
          </a:p>
        </p:txBody>
      </p:sp>
      <p:cxnSp>
        <p:nvCxnSpPr>
          <p:cNvPr id="5" name="Straight Arrow Connector 4"/>
          <p:cNvCxnSpPr>
            <a:stCxn id="4" idx="4"/>
            <a:endCxn id="7" idx="0"/>
          </p:cNvCxnSpPr>
          <p:nvPr/>
        </p:nvCxnSpPr>
        <p:spPr>
          <a:xfrm>
            <a:off x="1514920" y="1443945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086748" y="1897138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</a:t>
            </a:r>
            <a:endParaRPr lang="en-US" sz="6000" dirty="0"/>
          </a:p>
        </p:txBody>
      </p:sp>
      <p:sp>
        <p:nvSpPr>
          <p:cNvPr id="8" name="Oval 7"/>
          <p:cNvSpPr/>
          <p:nvPr/>
        </p:nvSpPr>
        <p:spPr>
          <a:xfrm>
            <a:off x="1086748" y="3164719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</a:t>
            </a:r>
            <a:endParaRPr lang="en-US" sz="6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514919" y="2711526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16734" y="3979107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0644404" y="629557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endParaRPr lang="en-US" sz="6000" dirty="0"/>
          </a:p>
        </p:txBody>
      </p:sp>
      <p:cxnSp>
        <p:nvCxnSpPr>
          <p:cNvPr id="13" name="Straight Arrow Connector 12"/>
          <p:cNvCxnSpPr>
            <a:stCxn id="12" idx="4"/>
            <a:endCxn id="15" idx="0"/>
          </p:cNvCxnSpPr>
          <p:nvPr/>
        </p:nvCxnSpPr>
        <p:spPr>
          <a:xfrm>
            <a:off x="11072576" y="1443945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0644404" y="1897138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endParaRPr lang="en-US" sz="6000" dirty="0"/>
          </a:p>
        </p:txBody>
      </p:sp>
      <p:sp>
        <p:nvSpPr>
          <p:cNvPr id="16" name="Oval 15"/>
          <p:cNvSpPr/>
          <p:nvPr/>
        </p:nvSpPr>
        <p:spPr>
          <a:xfrm>
            <a:off x="10644404" y="3164719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endParaRPr lang="en-US" sz="60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072575" y="2711526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1074390" y="3979107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086748" y="4386301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</a:t>
            </a:r>
            <a:endParaRPr lang="en-US" sz="6000" dirty="0"/>
          </a:p>
        </p:txBody>
      </p:sp>
      <p:sp>
        <p:nvSpPr>
          <p:cNvPr id="22" name="Oval 21"/>
          <p:cNvSpPr/>
          <p:nvPr/>
        </p:nvSpPr>
        <p:spPr>
          <a:xfrm>
            <a:off x="10644404" y="4386301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</a:t>
            </a:r>
            <a:endParaRPr lang="en-US" sz="6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96597" y="629557"/>
            <a:ext cx="18836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A.next</a:t>
            </a:r>
            <a:r>
              <a:rPr lang="en-US" sz="3200" dirty="0" smtClean="0"/>
              <a:t> = B</a:t>
            </a:r>
          </a:p>
          <a:p>
            <a:r>
              <a:rPr lang="en-US" sz="3200" dirty="0" err="1" smtClean="0"/>
              <a:t>B.next</a:t>
            </a:r>
            <a:r>
              <a:rPr lang="en-US" sz="3200" dirty="0" smtClean="0"/>
              <a:t> = C</a:t>
            </a:r>
          </a:p>
          <a:p>
            <a:r>
              <a:rPr lang="en-US" sz="3200" dirty="0" err="1" smtClean="0"/>
              <a:t>C.next</a:t>
            </a:r>
            <a:r>
              <a:rPr lang="en-US" sz="3200" dirty="0" smtClean="0"/>
              <a:t> = D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7107241" y="659115"/>
            <a:ext cx="18836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A.next</a:t>
            </a:r>
            <a:r>
              <a:rPr lang="en-US" sz="3200" dirty="0" smtClean="0"/>
              <a:t> = C</a:t>
            </a:r>
          </a:p>
          <a:p>
            <a:r>
              <a:rPr lang="en-US" sz="3200" dirty="0" err="1" smtClean="0"/>
              <a:t>B.next</a:t>
            </a:r>
            <a:r>
              <a:rPr lang="en-US" sz="3200" dirty="0" smtClean="0"/>
              <a:t> = D</a:t>
            </a:r>
          </a:p>
          <a:p>
            <a:r>
              <a:rPr lang="en-US" sz="3200" dirty="0" err="1" smtClean="0"/>
              <a:t>C.next</a:t>
            </a:r>
            <a:r>
              <a:rPr lang="en-US" sz="3200" dirty="0" smtClean="0"/>
              <a:t> = B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2530930" y="2711526"/>
            <a:ext cx="7315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function swap(A) {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/>
              <a:t>var</a:t>
            </a:r>
            <a:r>
              <a:rPr lang="en-US" sz="2800" dirty="0" smtClean="0"/>
              <a:t> B= </a:t>
            </a:r>
            <a:r>
              <a:rPr lang="en-US" sz="2800" dirty="0" err="1" smtClean="0"/>
              <a:t>A.next</a:t>
            </a:r>
            <a:r>
              <a:rPr lang="en-US" sz="2800" dirty="0" smtClean="0"/>
              <a:t>;   </a:t>
            </a:r>
            <a:r>
              <a:rPr lang="en-US" sz="2800" dirty="0" err="1" smtClean="0"/>
              <a:t>var</a:t>
            </a:r>
            <a:r>
              <a:rPr lang="en-US" sz="2800" dirty="0" smtClean="0"/>
              <a:t> C = </a:t>
            </a:r>
            <a:r>
              <a:rPr lang="en-US" sz="2800" dirty="0" err="1" smtClean="0"/>
              <a:t>B.next</a:t>
            </a:r>
            <a:r>
              <a:rPr lang="en-US" sz="2800" dirty="0" smtClean="0"/>
              <a:t>;  </a:t>
            </a:r>
            <a:r>
              <a:rPr lang="en-US" sz="2800" dirty="0" err="1" smtClean="0"/>
              <a:t>var</a:t>
            </a:r>
            <a:r>
              <a:rPr lang="en-US" sz="2800" dirty="0" smtClean="0"/>
              <a:t> D = </a:t>
            </a:r>
            <a:r>
              <a:rPr lang="en-US" sz="2800" dirty="0" err="1" smtClean="0"/>
              <a:t>C.next</a:t>
            </a:r>
            <a:r>
              <a:rPr lang="en-US" sz="2800" dirty="0" smtClean="0"/>
              <a:t>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/>
              <a:t>A.next</a:t>
            </a:r>
            <a:r>
              <a:rPr lang="en-US" sz="2800" dirty="0" smtClean="0"/>
              <a:t> = C;        </a:t>
            </a:r>
            <a:r>
              <a:rPr lang="en-US" sz="2800" dirty="0" err="1" smtClean="0"/>
              <a:t>B.next</a:t>
            </a:r>
            <a:r>
              <a:rPr lang="en-US" sz="2800" dirty="0" smtClean="0"/>
              <a:t> = D;         </a:t>
            </a:r>
            <a:r>
              <a:rPr lang="en-US" sz="2800" dirty="0" err="1" smtClean="0"/>
              <a:t>C.next</a:t>
            </a:r>
            <a:r>
              <a:rPr lang="en-US" sz="2800" dirty="0" smtClean="0"/>
              <a:t> = B;</a:t>
            </a:r>
          </a:p>
          <a:p>
            <a:r>
              <a:rPr lang="en-US" sz="2800" dirty="0"/>
              <a:t>}</a:t>
            </a:r>
            <a:r>
              <a:rPr lang="en-US" sz="2800" dirty="0" smtClean="0"/>
              <a:t> </a:t>
            </a:r>
          </a:p>
          <a:p>
            <a:endParaRPr lang="en-US" sz="2800" dirty="0"/>
          </a:p>
          <a:p>
            <a:r>
              <a:rPr lang="en-US" sz="2800" dirty="0" smtClean="0"/>
              <a:t>Can be done many ways – simplest conceptual </a:t>
            </a:r>
          </a:p>
          <a:p>
            <a:r>
              <a:rPr lang="en-US" sz="2800" dirty="0"/>
              <a:t>i</a:t>
            </a:r>
            <a:r>
              <a:rPr lang="en-US" sz="2800" dirty="0" smtClean="0"/>
              <a:t>mplementation </a:t>
            </a:r>
            <a:endParaRPr lang="en-US" sz="2800" dirty="0"/>
          </a:p>
        </p:txBody>
      </p:sp>
      <p:sp>
        <p:nvSpPr>
          <p:cNvPr id="3" name="Right Arrow 2"/>
          <p:cNvSpPr/>
          <p:nvPr/>
        </p:nvSpPr>
        <p:spPr>
          <a:xfrm>
            <a:off x="5861957" y="1036751"/>
            <a:ext cx="996043" cy="860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Alternately the contents of the node can be swapped.</a:t>
            </a:r>
          </a:p>
          <a:p>
            <a:r>
              <a:rPr lang="en-US" dirty="0" smtClean="0"/>
              <a:t>Implementation for singly linked list, also doubly linked lists or other architectures.</a:t>
            </a:r>
          </a:p>
          <a:p>
            <a:r>
              <a:rPr lang="en-US" dirty="0" smtClean="0"/>
              <a:t>Swap is key to some algorithms.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6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Swapping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unction swap( a, b)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c = </a:t>
            </a:r>
            <a:r>
              <a:rPr lang="en-US" dirty="0" err="1" smtClean="0"/>
              <a:t>a.value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a.value</a:t>
            </a:r>
            <a:r>
              <a:rPr lang="en-US" dirty="0" smtClean="0"/>
              <a:t> = </a:t>
            </a:r>
            <a:r>
              <a:rPr lang="en-US" dirty="0" err="1" smtClean="0"/>
              <a:t>b.value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b.value</a:t>
            </a:r>
            <a:r>
              <a:rPr lang="en-US" dirty="0" smtClean="0"/>
              <a:t> = c;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Much simpler conceptually than switching pointers – but…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if other properties are attached to node – will be left behind.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6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 lnSpcReduction="10000"/>
          </a:bodyPr>
          <a:lstStyle/>
          <a:p>
            <a:r>
              <a:rPr lang="en-US" dirty="0" smtClean="0"/>
              <a:t>Simplest of sorting algorithms </a:t>
            </a:r>
          </a:p>
          <a:p>
            <a:r>
              <a:rPr lang="en-US" dirty="0" smtClean="0"/>
              <a:t>O(n^2)</a:t>
            </a:r>
          </a:p>
          <a:p>
            <a:r>
              <a:rPr lang="en-US" dirty="0" smtClean="0"/>
              <a:t>Uses swap</a:t>
            </a:r>
          </a:p>
          <a:p>
            <a:pPr marL="0" indent="0">
              <a:buNone/>
            </a:pPr>
            <a:r>
              <a:rPr lang="en-US" dirty="0" smtClean="0"/>
              <a:t>set swapped Boolean to false</a:t>
            </a:r>
          </a:p>
          <a:p>
            <a:pPr marL="0" indent="0">
              <a:buNone/>
            </a:pPr>
            <a:r>
              <a:rPr lang="en-US" dirty="0" smtClean="0"/>
              <a:t>            iterate through list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if  </a:t>
            </a:r>
            <a:r>
              <a:rPr lang="en-US" dirty="0" err="1" smtClean="0"/>
              <a:t>node.value</a:t>
            </a:r>
            <a:r>
              <a:rPr lang="en-US" dirty="0" smtClean="0"/>
              <a:t> &gt; </a:t>
            </a:r>
            <a:r>
              <a:rPr lang="en-US" dirty="0" err="1" smtClean="0"/>
              <a:t>node.next.value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swap nodes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set swapped Boolean to true</a:t>
            </a:r>
          </a:p>
          <a:p>
            <a:pPr marL="0" indent="0">
              <a:buNone/>
            </a:pPr>
            <a:r>
              <a:rPr lang="en-US" dirty="0" smtClean="0"/>
              <a:t>Repeat until no swaps made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9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Another look at Swap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63386" y="2073729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>
          <a:xfrm>
            <a:off x="1583871" y="2392136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008414" y="2081893"/>
            <a:ext cx="620485" cy="636814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</a:t>
            </a:r>
            <a:endParaRPr lang="en-US" sz="3200" dirty="0"/>
          </a:p>
        </p:txBody>
      </p:sp>
      <p:cxnSp>
        <p:nvCxnSpPr>
          <p:cNvPr id="8" name="Straight Arrow Connector 7"/>
          <p:cNvCxnSpPr>
            <a:stCxn id="7" idx="6"/>
          </p:cNvCxnSpPr>
          <p:nvPr/>
        </p:nvCxnSpPr>
        <p:spPr>
          <a:xfrm>
            <a:off x="2628899" y="2400300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037113" y="2073729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cxnSp>
        <p:nvCxnSpPr>
          <p:cNvPr id="10" name="Straight Arrow Connector 9"/>
          <p:cNvCxnSpPr>
            <a:stCxn id="9" idx="6"/>
          </p:cNvCxnSpPr>
          <p:nvPr/>
        </p:nvCxnSpPr>
        <p:spPr>
          <a:xfrm>
            <a:off x="3657598" y="2392136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82141" y="2090057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cxnSp>
        <p:nvCxnSpPr>
          <p:cNvPr id="12" name="Straight Arrow Connector 11"/>
          <p:cNvCxnSpPr>
            <a:stCxn id="11" idx="6"/>
          </p:cNvCxnSpPr>
          <p:nvPr/>
        </p:nvCxnSpPr>
        <p:spPr>
          <a:xfrm>
            <a:off x="4702626" y="2408464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110840" y="2081893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</a:t>
            </a:r>
          </a:p>
        </p:txBody>
      </p:sp>
      <p:cxnSp>
        <p:nvCxnSpPr>
          <p:cNvPr id="14" name="Straight Arrow Connector 13"/>
          <p:cNvCxnSpPr>
            <a:stCxn id="13" idx="6"/>
          </p:cNvCxnSpPr>
          <p:nvPr/>
        </p:nvCxnSpPr>
        <p:spPr>
          <a:xfrm>
            <a:off x="5731325" y="2400300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139539" y="2098221"/>
            <a:ext cx="620485" cy="636814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</a:p>
        </p:txBody>
      </p:sp>
      <p:cxnSp>
        <p:nvCxnSpPr>
          <p:cNvPr id="16" name="Straight Arrow Connector 15"/>
          <p:cNvCxnSpPr>
            <a:stCxn id="15" idx="6"/>
          </p:cNvCxnSpPr>
          <p:nvPr/>
        </p:nvCxnSpPr>
        <p:spPr>
          <a:xfrm>
            <a:off x="6760024" y="2416628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184567" y="2106385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</a:t>
            </a:r>
          </a:p>
        </p:txBody>
      </p:sp>
      <p:cxnSp>
        <p:nvCxnSpPr>
          <p:cNvPr id="18" name="Straight Arrow Connector 17"/>
          <p:cNvCxnSpPr>
            <a:stCxn id="17" idx="6"/>
          </p:cNvCxnSpPr>
          <p:nvPr/>
        </p:nvCxnSpPr>
        <p:spPr>
          <a:xfrm>
            <a:off x="7805052" y="2424792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93529" y="2937755"/>
            <a:ext cx="5127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Suppose we want to swap B and F</a:t>
            </a:r>
            <a:endParaRPr lang="en-US" sz="2800" dirty="0"/>
          </a:p>
        </p:txBody>
      </p:sp>
      <p:sp>
        <p:nvSpPr>
          <p:cNvPr id="20" name="Oval 19"/>
          <p:cNvSpPr/>
          <p:nvPr/>
        </p:nvSpPr>
        <p:spPr>
          <a:xfrm>
            <a:off x="963386" y="3688187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  <p:cxnSp>
        <p:nvCxnSpPr>
          <p:cNvPr id="21" name="Straight Arrow Connector 20"/>
          <p:cNvCxnSpPr>
            <a:stCxn id="20" idx="6"/>
          </p:cNvCxnSpPr>
          <p:nvPr/>
        </p:nvCxnSpPr>
        <p:spPr>
          <a:xfrm>
            <a:off x="1583871" y="4006594"/>
            <a:ext cx="424543" cy="816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008414" y="3696351"/>
            <a:ext cx="620485" cy="636814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</a:t>
            </a:r>
            <a:endParaRPr lang="en-US" sz="3200" dirty="0"/>
          </a:p>
        </p:txBody>
      </p:sp>
      <p:cxnSp>
        <p:nvCxnSpPr>
          <p:cNvPr id="23" name="Straight Arrow Connector 22"/>
          <p:cNvCxnSpPr>
            <a:stCxn id="22" idx="6"/>
          </p:cNvCxnSpPr>
          <p:nvPr/>
        </p:nvCxnSpPr>
        <p:spPr>
          <a:xfrm>
            <a:off x="2628899" y="4014758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037113" y="3688187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cxnSp>
        <p:nvCxnSpPr>
          <p:cNvPr id="25" name="Straight Arrow Connector 24"/>
          <p:cNvCxnSpPr>
            <a:stCxn id="24" idx="6"/>
          </p:cNvCxnSpPr>
          <p:nvPr/>
        </p:nvCxnSpPr>
        <p:spPr>
          <a:xfrm>
            <a:off x="3657598" y="4006594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082141" y="3704515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cxnSp>
        <p:nvCxnSpPr>
          <p:cNvPr id="27" name="Straight Arrow Connector 26"/>
          <p:cNvCxnSpPr>
            <a:stCxn id="26" idx="6"/>
          </p:cNvCxnSpPr>
          <p:nvPr/>
        </p:nvCxnSpPr>
        <p:spPr>
          <a:xfrm>
            <a:off x="4702626" y="4022922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110840" y="3696351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</a:t>
            </a:r>
          </a:p>
        </p:txBody>
      </p:sp>
      <p:cxnSp>
        <p:nvCxnSpPr>
          <p:cNvPr id="29" name="Straight Arrow Connector 28"/>
          <p:cNvCxnSpPr>
            <a:stCxn id="28" idx="6"/>
          </p:cNvCxnSpPr>
          <p:nvPr/>
        </p:nvCxnSpPr>
        <p:spPr>
          <a:xfrm>
            <a:off x="5731325" y="4014758"/>
            <a:ext cx="424543" cy="816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6139539" y="3712679"/>
            <a:ext cx="620485" cy="636814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</a:t>
            </a:r>
          </a:p>
        </p:txBody>
      </p:sp>
      <p:cxnSp>
        <p:nvCxnSpPr>
          <p:cNvPr id="31" name="Straight Arrow Connector 30"/>
          <p:cNvCxnSpPr>
            <a:stCxn id="30" idx="6"/>
          </p:cNvCxnSpPr>
          <p:nvPr/>
        </p:nvCxnSpPr>
        <p:spPr>
          <a:xfrm>
            <a:off x="6760024" y="4031086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184567" y="3720843"/>
            <a:ext cx="620485" cy="6368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</a:t>
            </a:r>
          </a:p>
        </p:txBody>
      </p:sp>
      <p:cxnSp>
        <p:nvCxnSpPr>
          <p:cNvPr id="33" name="Straight Arrow Connector 32"/>
          <p:cNvCxnSpPr>
            <a:stCxn id="32" idx="6"/>
          </p:cNvCxnSpPr>
          <p:nvPr/>
        </p:nvCxnSpPr>
        <p:spPr>
          <a:xfrm>
            <a:off x="7805052" y="4039250"/>
            <a:ext cx="424543" cy="816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893529" y="4641666"/>
            <a:ext cx="7858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 would need to change  pointers </a:t>
            </a:r>
            <a:r>
              <a:rPr lang="en-US" sz="2800" dirty="0" err="1" smtClean="0"/>
              <a:t>a.next</a:t>
            </a:r>
            <a:r>
              <a:rPr lang="en-US" sz="2800" dirty="0" smtClean="0"/>
              <a:t> and </a:t>
            </a:r>
            <a:r>
              <a:rPr lang="en-US" sz="2800" dirty="0" err="1" smtClean="0"/>
              <a:t>f.next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552343" y="5493740"/>
            <a:ext cx="10357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We need </a:t>
            </a:r>
            <a:r>
              <a:rPr lang="en-US" sz="3200" dirty="0" err="1" smtClean="0"/>
              <a:t>a.next</a:t>
            </a:r>
            <a:r>
              <a:rPr lang="en-US" sz="3200" dirty="0" smtClean="0"/>
              <a:t>, b,  </a:t>
            </a:r>
            <a:r>
              <a:rPr lang="en-US" sz="3200" dirty="0" err="1" smtClean="0"/>
              <a:t>e.next</a:t>
            </a:r>
            <a:r>
              <a:rPr lang="en-US" sz="3200" dirty="0" smtClean="0"/>
              <a:t>, and f to make the swap efficiently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996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Average Case Complexity O(n log n) and In-Place algorithm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1. Pick a Pivot from the array</a:t>
            </a:r>
          </a:p>
          <a:p>
            <a:pPr lvl="1"/>
            <a:r>
              <a:rPr lang="en-US" dirty="0" smtClean="0"/>
              <a:t>2. Rearrange array so all elements &lt; pivot are before, all elements &gt; are after</a:t>
            </a:r>
          </a:p>
          <a:p>
            <a:pPr lvl="1"/>
            <a:r>
              <a:rPr lang="en-US" dirty="0" smtClean="0"/>
              <a:t>3. Re-apply steps 1 and2 recursively on the sub-arrays.</a:t>
            </a:r>
          </a:p>
          <a:p>
            <a:pPr lvl="1"/>
            <a:endParaRPr lang="en-US" dirty="0"/>
          </a:p>
          <a:p>
            <a:r>
              <a:rPr lang="en-US" dirty="0" smtClean="0"/>
              <a:t>Plenty of tutorials online – follow step-by-step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Merge Sort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O( n log n) worst case complexity, NOT In-place algorithm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1. Divide the unsorted list into n </a:t>
            </a:r>
            <a:r>
              <a:rPr lang="en-US" dirty="0" err="1" smtClean="0"/>
              <a:t>sublists</a:t>
            </a:r>
            <a:endParaRPr lang="en-US" dirty="0" smtClean="0"/>
          </a:p>
          <a:p>
            <a:pPr lvl="1"/>
            <a:r>
              <a:rPr lang="en-US" dirty="0" smtClean="0"/>
              <a:t>2. Merge sorted </a:t>
            </a:r>
            <a:r>
              <a:rPr lang="en-US" dirty="0" err="1" smtClean="0"/>
              <a:t>sublists</a:t>
            </a:r>
            <a:r>
              <a:rPr lang="en-US" dirty="0" smtClean="0"/>
              <a:t> into new sorted </a:t>
            </a:r>
            <a:r>
              <a:rPr lang="en-US" dirty="0" err="1" smtClean="0"/>
              <a:t>sublists</a:t>
            </a:r>
            <a:endParaRPr lang="en-US" dirty="0" smtClean="0"/>
          </a:p>
          <a:p>
            <a:r>
              <a:rPr lang="en-US" dirty="0" smtClean="0"/>
              <a:t>Relies on efficient Merge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3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Merge Sort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3237"/>
            <a:ext cx="10515600" cy="4351338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List:                     3 – 4 – 2 – 1 – 7 – 5 – 8 – 9 – 0 – 6 </a:t>
            </a:r>
          </a:p>
          <a:p>
            <a:pPr marL="0" indent="0">
              <a:buNone/>
            </a:pPr>
            <a:r>
              <a:rPr lang="en-US" dirty="0" err="1" smtClean="0"/>
              <a:t>Sublists</a:t>
            </a:r>
            <a:r>
              <a:rPr lang="en-US" dirty="0" smtClean="0"/>
              <a:t>:              3 – 4    2    1 – 7    5 – 8 – 9    0 – 6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Merge:               2 – 3 – 4     1 – 5 – 7 – 8 – 9    0 – 6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Merge:               1 – 2 – 3 – 4 – 5 – 7 – 8 – 9     0 – 6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Merge:               0 – 1 – 2 – 3 – 4 – 5 – 6 – 7 – 8 – 9   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4135663">
            <a:off x="3344864" y="2869312"/>
            <a:ext cx="406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6339598">
            <a:off x="3987799" y="2864238"/>
            <a:ext cx="406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4230389">
            <a:off x="5168900" y="2844800"/>
            <a:ext cx="406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7178938">
            <a:off x="6041982" y="2878366"/>
            <a:ext cx="406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4135663">
            <a:off x="3772531" y="3856506"/>
            <a:ext cx="406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6339598">
            <a:off x="5168900" y="3848895"/>
            <a:ext cx="406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4135663">
            <a:off x="6111575" y="4986807"/>
            <a:ext cx="406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6339598">
            <a:off x="7507944" y="4979196"/>
            <a:ext cx="406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Efficiency and Performance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Algorith</a:t>
            </a:r>
            <a:r>
              <a:rPr lang="en-US" dirty="0" smtClean="0"/>
              <a:t>m Worst Case and Average performance is important</a:t>
            </a:r>
          </a:p>
          <a:p>
            <a:r>
              <a:rPr lang="en-US" dirty="0" smtClean="0"/>
              <a:t>Efficiency of sub-algorithms are important (swap, merge)</a:t>
            </a:r>
          </a:p>
          <a:p>
            <a:r>
              <a:rPr lang="en-US" dirty="0" smtClean="0"/>
              <a:t>Differences for different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0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Understand key elements of sorting algorithms</a:t>
            </a:r>
          </a:p>
          <a:p>
            <a:r>
              <a:rPr lang="en-US" dirty="0" smtClean="0"/>
              <a:t>Select appropriate sorting algorithm for situation</a:t>
            </a:r>
          </a:p>
          <a:p>
            <a:r>
              <a:rPr lang="en-US" dirty="0" smtClean="0"/>
              <a:t>Apply sorting algorithms to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Full outline on Wikipedia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</a:t>
            </a:r>
            <a:r>
              <a:rPr lang="en-US" b="1" u="sng" dirty="0" smtClean="0">
                <a:hlinkClick r:id="rId2"/>
              </a:rPr>
              <a:t>Sorting_algorithm</a:t>
            </a:r>
            <a:r>
              <a:rPr lang="en-US" b="1" u="sng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Best, average, and worst case complexity</a:t>
            </a:r>
          </a:p>
          <a:p>
            <a:r>
              <a:rPr lang="en-US" dirty="0" smtClean="0"/>
              <a:t>Memory requirements</a:t>
            </a:r>
          </a:p>
          <a:p>
            <a:r>
              <a:rPr lang="en-US" dirty="0" smtClean="0"/>
              <a:t>Stable</a:t>
            </a:r>
          </a:p>
          <a:p>
            <a:r>
              <a:rPr lang="en-US" dirty="0" smtClean="0"/>
              <a:t>Limitations for various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6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Understand key elements of sorting algorithms</a:t>
            </a:r>
          </a:p>
          <a:p>
            <a:r>
              <a:rPr lang="en-US" dirty="0" smtClean="0"/>
              <a:t>Select appropriate sorting algorithm for situation</a:t>
            </a:r>
          </a:p>
          <a:p>
            <a:r>
              <a:rPr lang="en-US" dirty="0" smtClean="0"/>
              <a:t>Apply sorting algorithms to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54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Sorting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Systematically arrange items into groups or in a specific order.</a:t>
            </a:r>
          </a:p>
          <a:p>
            <a:r>
              <a:rPr lang="en-US" dirty="0" smtClean="0"/>
              <a:t>A sorting algorithm puts elements in a list in a specific order</a:t>
            </a:r>
          </a:p>
          <a:p>
            <a:r>
              <a:rPr lang="en-US" dirty="0" smtClean="0"/>
              <a:t>Some algorithms are old, but newer algorithms have been introduced (</a:t>
            </a:r>
            <a:r>
              <a:rPr lang="en-US" dirty="0" err="1" smtClean="0"/>
              <a:t>Timsort</a:t>
            </a:r>
            <a:r>
              <a:rPr lang="en-US" dirty="0" smtClean="0"/>
              <a:t>, 2002) (Library Sort, 2006)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Evaluating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Computational Complexity (as expressed by Big O)</a:t>
            </a:r>
          </a:p>
          <a:p>
            <a:r>
              <a:rPr lang="en-US" dirty="0" smtClean="0"/>
              <a:t>Computational Complexity of swaps</a:t>
            </a:r>
          </a:p>
          <a:p>
            <a:r>
              <a:rPr lang="en-US" dirty="0" smtClean="0"/>
              <a:t>Memory use</a:t>
            </a:r>
          </a:p>
          <a:p>
            <a:r>
              <a:rPr lang="en-US" dirty="0" smtClean="0"/>
              <a:t>Stability</a:t>
            </a:r>
          </a:p>
          <a:p>
            <a:r>
              <a:rPr lang="en-US" dirty="0" smtClean="0"/>
              <a:t>Comparison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Sorting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IF two items to be sorted are equivalent, their relative order will be preserved.</a:t>
            </a:r>
          </a:p>
          <a:p>
            <a:r>
              <a:rPr lang="en-US" dirty="0" smtClean="0"/>
              <a:t>Not a problem if all items are unique</a:t>
            </a:r>
          </a:p>
          <a:p>
            <a:r>
              <a:rPr lang="en-US" dirty="0" smtClean="0"/>
              <a:t>Sometimes a secondary comparison is used as a tie-breaker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Algorithms used in sorting -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function swap(a, b)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temp = a;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a = b;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b = temp;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Swaps actual variables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Singly Linked List Sort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68400" y="1968500"/>
            <a:ext cx="1092200" cy="109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A</a:t>
            </a:r>
            <a:endParaRPr lang="en-US" sz="6000" dirty="0"/>
          </a:p>
        </p:txBody>
      </p:sp>
      <p:sp>
        <p:nvSpPr>
          <p:cNvPr id="5" name="Oval 4"/>
          <p:cNvSpPr/>
          <p:nvPr/>
        </p:nvSpPr>
        <p:spPr>
          <a:xfrm>
            <a:off x="1168400" y="3783012"/>
            <a:ext cx="1092200" cy="109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B</a:t>
            </a:r>
            <a:endParaRPr lang="en-US" sz="6000" dirty="0"/>
          </a:p>
        </p:txBody>
      </p:sp>
      <p:cxnSp>
        <p:nvCxnSpPr>
          <p:cNvPr id="7" name="Straight Arrow Connector 6"/>
          <p:cNvCxnSpPr>
            <a:stCxn id="4" idx="4"/>
            <a:endCxn id="5" idx="0"/>
          </p:cNvCxnSpPr>
          <p:nvPr/>
        </p:nvCxnSpPr>
        <p:spPr>
          <a:xfrm>
            <a:off x="1714500" y="3060700"/>
            <a:ext cx="0" cy="722312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3265714" y="2906486"/>
            <a:ext cx="1077686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48513" y="1968500"/>
            <a:ext cx="1092200" cy="109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5348513" y="3783012"/>
            <a:ext cx="1092200" cy="109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A</a:t>
            </a:r>
          </a:p>
        </p:txBody>
      </p:sp>
      <p:cxnSp>
        <p:nvCxnSpPr>
          <p:cNvPr id="13" name="Straight Arrow Connector 12"/>
          <p:cNvCxnSpPr>
            <a:stCxn id="11" idx="4"/>
            <a:endCxn id="12" idx="0"/>
          </p:cNvCxnSpPr>
          <p:nvPr/>
        </p:nvCxnSpPr>
        <p:spPr>
          <a:xfrm>
            <a:off x="5894613" y="3060700"/>
            <a:ext cx="0" cy="722312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714500" y="4875212"/>
            <a:ext cx="0" cy="722312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075543" y="5544647"/>
            <a:ext cx="12779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NULL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23113" y="5544647"/>
            <a:ext cx="12779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NULL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883727" y="4875212"/>
            <a:ext cx="0" cy="722312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970153" y="1968500"/>
            <a:ext cx="3082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a.next</a:t>
            </a:r>
            <a:r>
              <a:rPr lang="en-US" sz="3600" dirty="0" smtClean="0"/>
              <a:t> = </a:t>
            </a:r>
            <a:r>
              <a:rPr lang="en-US" sz="3600" dirty="0" err="1" smtClean="0"/>
              <a:t>b.next</a:t>
            </a:r>
            <a:r>
              <a:rPr lang="en-US" sz="3600" dirty="0" smtClean="0"/>
              <a:t>;</a:t>
            </a:r>
          </a:p>
          <a:p>
            <a:r>
              <a:rPr lang="en-US" sz="3600" dirty="0" err="1" smtClean="0"/>
              <a:t>b.next</a:t>
            </a:r>
            <a:r>
              <a:rPr lang="en-US" sz="3600" dirty="0" smtClean="0"/>
              <a:t> = a;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Single Linked List Swap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68400" y="1968500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endParaRPr lang="en-US" sz="6000" dirty="0"/>
          </a:p>
        </p:txBody>
      </p:sp>
      <p:cxnSp>
        <p:nvCxnSpPr>
          <p:cNvPr id="6" name="Straight Arrow Connector 5"/>
          <p:cNvCxnSpPr>
            <a:stCxn id="4" idx="4"/>
            <a:endCxn id="10" idx="0"/>
          </p:cNvCxnSpPr>
          <p:nvPr/>
        </p:nvCxnSpPr>
        <p:spPr>
          <a:xfrm>
            <a:off x="1596572" y="2782888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57614" y="5670626"/>
            <a:ext cx="12779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NULL</a:t>
            </a:r>
          </a:p>
        </p:txBody>
      </p:sp>
      <p:sp>
        <p:nvSpPr>
          <p:cNvPr id="10" name="Oval 9"/>
          <p:cNvSpPr/>
          <p:nvPr/>
        </p:nvSpPr>
        <p:spPr>
          <a:xfrm>
            <a:off x="1168400" y="3236081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</a:t>
            </a:r>
            <a:endParaRPr lang="en-US" sz="6000" dirty="0"/>
          </a:p>
        </p:txBody>
      </p:sp>
      <p:sp>
        <p:nvSpPr>
          <p:cNvPr id="15" name="Oval 14"/>
          <p:cNvSpPr/>
          <p:nvPr/>
        </p:nvSpPr>
        <p:spPr>
          <a:xfrm>
            <a:off x="1168400" y="4503662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</a:t>
            </a:r>
            <a:endParaRPr lang="en-US" sz="60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596571" y="4050469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598386" y="5318050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Arrow 18"/>
          <p:cNvSpPr/>
          <p:nvPr/>
        </p:nvSpPr>
        <p:spPr>
          <a:xfrm>
            <a:off x="2890157" y="3643275"/>
            <a:ext cx="2498272" cy="860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Swap B and C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566229" y="1968500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endParaRPr lang="en-US" sz="6000" dirty="0"/>
          </a:p>
        </p:txBody>
      </p:sp>
      <p:cxnSp>
        <p:nvCxnSpPr>
          <p:cNvPr id="21" name="Straight Arrow Connector 20"/>
          <p:cNvCxnSpPr>
            <a:stCxn id="20" idx="4"/>
            <a:endCxn id="23" idx="0"/>
          </p:cNvCxnSpPr>
          <p:nvPr/>
        </p:nvCxnSpPr>
        <p:spPr>
          <a:xfrm>
            <a:off x="5994401" y="2782888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355443" y="5649113"/>
            <a:ext cx="12779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NULL</a:t>
            </a:r>
          </a:p>
        </p:txBody>
      </p:sp>
      <p:sp>
        <p:nvSpPr>
          <p:cNvPr id="23" name="Oval 22"/>
          <p:cNvSpPr/>
          <p:nvPr/>
        </p:nvSpPr>
        <p:spPr>
          <a:xfrm>
            <a:off x="5566229" y="3236081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endParaRPr lang="en-US" sz="6000" dirty="0"/>
          </a:p>
        </p:txBody>
      </p:sp>
      <p:sp>
        <p:nvSpPr>
          <p:cNvPr id="24" name="Oval 23"/>
          <p:cNvSpPr/>
          <p:nvPr/>
        </p:nvSpPr>
        <p:spPr>
          <a:xfrm>
            <a:off x="5566229" y="4503662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endParaRPr lang="en-US" sz="6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994400" y="4050469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96215" y="5318050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138985" y="1968500"/>
            <a:ext cx="4438203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v</a:t>
            </a:r>
            <a:r>
              <a:rPr lang="en-US" sz="2800" dirty="0" err="1" smtClean="0"/>
              <a:t>ar</a:t>
            </a:r>
            <a:r>
              <a:rPr lang="en-US" sz="2800" dirty="0" smtClean="0"/>
              <a:t> temp = </a:t>
            </a:r>
            <a:r>
              <a:rPr lang="en-US" sz="2800" dirty="0" err="1" smtClean="0"/>
              <a:t>a.next</a:t>
            </a:r>
            <a:r>
              <a:rPr lang="en-US" sz="2800" dirty="0" smtClean="0"/>
              <a:t>;  // Node B</a:t>
            </a:r>
          </a:p>
          <a:p>
            <a:r>
              <a:rPr lang="en-US" sz="2800" dirty="0" err="1" smtClean="0"/>
              <a:t>a.next</a:t>
            </a:r>
            <a:r>
              <a:rPr lang="en-US" sz="2800" dirty="0" smtClean="0"/>
              <a:t> = </a:t>
            </a:r>
            <a:r>
              <a:rPr lang="en-US" sz="2800" dirty="0" err="1" smtClean="0"/>
              <a:t>b.next</a:t>
            </a:r>
            <a:r>
              <a:rPr lang="en-US" sz="2800" dirty="0" smtClean="0"/>
              <a:t>;       // Node C</a:t>
            </a:r>
          </a:p>
          <a:p>
            <a:r>
              <a:rPr lang="en-US" sz="2800" dirty="0" err="1"/>
              <a:t>b</a:t>
            </a:r>
            <a:r>
              <a:rPr lang="en-US" sz="2800" dirty="0" err="1" smtClean="0"/>
              <a:t>.next</a:t>
            </a:r>
            <a:r>
              <a:rPr lang="en-US" sz="2800" dirty="0" smtClean="0"/>
              <a:t> = </a:t>
            </a:r>
            <a:r>
              <a:rPr lang="en-US" sz="2800" dirty="0" err="1" smtClean="0"/>
              <a:t>c.next</a:t>
            </a:r>
            <a:r>
              <a:rPr lang="en-US" sz="2800" dirty="0" smtClean="0"/>
              <a:t>;       //  NULL</a:t>
            </a:r>
          </a:p>
          <a:p>
            <a:r>
              <a:rPr lang="en-US" sz="2800" dirty="0" err="1" smtClean="0"/>
              <a:t>c.next</a:t>
            </a:r>
            <a:r>
              <a:rPr lang="en-US" sz="2800" dirty="0" smtClean="0"/>
              <a:t> = temp;        // Node B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98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Singly Linked List Swap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92833" y="1968500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endParaRPr lang="en-US" sz="6000" dirty="0"/>
          </a:p>
        </p:txBody>
      </p:sp>
      <p:cxnSp>
        <p:nvCxnSpPr>
          <p:cNvPr id="5" name="Straight Arrow Connector 4"/>
          <p:cNvCxnSpPr>
            <a:stCxn id="4" idx="4"/>
            <a:endCxn id="7" idx="0"/>
          </p:cNvCxnSpPr>
          <p:nvPr/>
        </p:nvCxnSpPr>
        <p:spPr>
          <a:xfrm>
            <a:off x="1221005" y="2782888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82047" y="5670626"/>
            <a:ext cx="12779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NULL</a:t>
            </a:r>
          </a:p>
        </p:txBody>
      </p:sp>
      <p:sp>
        <p:nvSpPr>
          <p:cNvPr id="7" name="Oval 6"/>
          <p:cNvSpPr/>
          <p:nvPr/>
        </p:nvSpPr>
        <p:spPr>
          <a:xfrm>
            <a:off x="792833" y="3236081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</a:t>
            </a:r>
            <a:endParaRPr lang="en-US" sz="6000" dirty="0"/>
          </a:p>
        </p:txBody>
      </p:sp>
      <p:sp>
        <p:nvSpPr>
          <p:cNvPr id="8" name="Oval 7"/>
          <p:cNvSpPr/>
          <p:nvPr/>
        </p:nvSpPr>
        <p:spPr>
          <a:xfrm>
            <a:off x="792833" y="4503662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</a:t>
            </a:r>
            <a:endParaRPr lang="en-US" sz="6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21004" y="4050469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222819" y="5318050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1742612" y="3846871"/>
            <a:ext cx="2498272" cy="860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Swap B and C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341575" y="1968500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endParaRPr lang="en-US" sz="6000" dirty="0"/>
          </a:p>
        </p:txBody>
      </p:sp>
      <p:cxnSp>
        <p:nvCxnSpPr>
          <p:cNvPr id="13" name="Straight Arrow Connector 12"/>
          <p:cNvCxnSpPr>
            <a:stCxn id="12" idx="4"/>
            <a:endCxn id="15" idx="0"/>
          </p:cNvCxnSpPr>
          <p:nvPr/>
        </p:nvCxnSpPr>
        <p:spPr>
          <a:xfrm>
            <a:off x="4769747" y="2782888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30789" y="5649113"/>
            <a:ext cx="12779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NULL</a:t>
            </a:r>
          </a:p>
        </p:txBody>
      </p:sp>
      <p:sp>
        <p:nvSpPr>
          <p:cNvPr id="15" name="Oval 14"/>
          <p:cNvSpPr/>
          <p:nvPr/>
        </p:nvSpPr>
        <p:spPr>
          <a:xfrm>
            <a:off x="4341575" y="3236081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endParaRPr lang="en-US" sz="6000" dirty="0"/>
          </a:p>
        </p:txBody>
      </p:sp>
      <p:sp>
        <p:nvSpPr>
          <p:cNvPr id="16" name="Oval 15"/>
          <p:cNvSpPr/>
          <p:nvPr/>
        </p:nvSpPr>
        <p:spPr>
          <a:xfrm>
            <a:off x="4341575" y="4503662"/>
            <a:ext cx="856343" cy="814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endParaRPr lang="en-US" sz="60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69746" y="4050469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771561" y="5318050"/>
            <a:ext cx="0" cy="453193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0" y="1960223"/>
            <a:ext cx="4765215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  <a:r>
              <a:rPr lang="en-US" sz="2800" dirty="0" smtClean="0"/>
              <a:t>unction swap(a) {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/>
              <a:t>var</a:t>
            </a:r>
            <a:r>
              <a:rPr lang="en-US" sz="2800" dirty="0" smtClean="0"/>
              <a:t> b = </a:t>
            </a:r>
            <a:r>
              <a:rPr lang="en-US" sz="2800" dirty="0" err="1"/>
              <a:t>a</a:t>
            </a:r>
            <a:r>
              <a:rPr lang="en-US" sz="2800" dirty="0" err="1" smtClean="0"/>
              <a:t>.next</a:t>
            </a:r>
            <a:r>
              <a:rPr lang="en-US" sz="2800" dirty="0" smtClean="0"/>
              <a:t>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err="1" smtClean="0"/>
              <a:t>var</a:t>
            </a:r>
            <a:r>
              <a:rPr lang="en-US" sz="2800" dirty="0" smtClean="0"/>
              <a:t> c = </a:t>
            </a:r>
            <a:r>
              <a:rPr lang="en-US" sz="2800" dirty="0" err="1" smtClean="0"/>
              <a:t>a.next.next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/>
              <a:t>var</a:t>
            </a:r>
            <a:r>
              <a:rPr lang="en-US" sz="2800" dirty="0" smtClean="0"/>
              <a:t> </a:t>
            </a:r>
            <a:r>
              <a:rPr lang="en-US" sz="2800" dirty="0"/>
              <a:t>temp = </a:t>
            </a:r>
            <a:r>
              <a:rPr lang="en-US" sz="2800" dirty="0" err="1"/>
              <a:t>a.next</a:t>
            </a:r>
            <a:r>
              <a:rPr lang="en-US" sz="2800" dirty="0"/>
              <a:t>;  // Node B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/>
              <a:t>a.next</a:t>
            </a:r>
            <a:r>
              <a:rPr lang="en-US" sz="2800" dirty="0" smtClean="0"/>
              <a:t> </a:t>
            </a:r>
            <a:r>
              <a:rPr lang="en-US" sz="2800" dirty="0"/>
              <a:t>= </a:t>
            </a:r>
            <a:r>
              <a:rPr lang="en-US" sz="2800" dirty="0" err="1"/>
              <a:t>b.next</a:t>
            </a:r>
            <a:r>
              <a:rPr lang="en-US" sz="2800" dirty="0"/>
              <a:t>;       // Node C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/>
              <a:t>b.next</a:t>
            </a:r>
            <a:r>
              <a:rPr lang="en-US" sz="2800" dirty="0" smtClean="0"/>
              <a:t> </a:t>
            </a:r>
            <a:r>
              <a:rPr lang="en-US" sz="2800" dirty="0"/>
              <a:t>= </a:t>
            </a:r>
            <a:r>
              <a:rPr lang="en-US" sz="2800" dirty="0" err="1"/>
              <a:t>c.next</a:t>
            </a:r>
            <a:r>
              <a:rPr lang="en-US" sz="2800" dirty="0"/>
              <a:t>;       //  NULL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/>
              <a:t>c.next</a:t>
            </a:r>
            <a:r>
              <a:rPr lang="en-US" sz="2800" dirty="0" smtClean="0"/>
              <a:t> </a:t>
            </a:r>
            <a:r>
              <a:rPr lang="en-US" sz="2800" dirty="0"/>
              <a:t>= temp;        // Node B</a:t>
            </a:r>
          </a:p>
          <a:p>
            <a:r>
              <a:rPr lang="en-US" sz="2800" dirty="0" smtClean="0"/>
              <a:t>}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38689" y="5771243"/>
            <a:ext cx="5776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Don’t forget to check to see if next is not null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579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155</TotalTime>
  <Words>832</Words>
  <Application>Microsoft Office PowerPoint</Application>
  <PresentationFormat>Widescreen</PresentationFormat>
  <Paragraphs>188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Book Antiqua</vt:lpstr>
      <vt:lpstr>Calibri</vt:lpstr>
      <vt:lpstr>Calibri Light</vt:lpstr>
      <vt:lpstr>Office Theme</vt:lpstr>
      <vt:lpstr>COP3530- Data Structures Sorting</vt:lpstr>
      <vt:lpstr>Objectives</vt:lpstr>
      <vt:lpstr>Sorting </vt:lpstr>
      <vt:lpstr>Evaluating Sorting</vt:lpstr>
      <vt:lpstr>Sorting Stability</vt:lpstr>
      <vt:lpstr>Algorithms used in sorting - Swap</vt:lpstr>
      <vt:lpstr>Singly Linked List Sort</vt:lpstr>
      <vt:lpstr>Single Linked List Swap</vt:lpstr>
      <vt:lpstr>Singly Linked List Swap</vt:lpstr>
      <vt:lpstr>PowerPoint Presentation</vt:lpstr>
      <vt:lpstr>PowerPoint Presentation</vt:lpstr>
      <vt:lpstr>Swapping</vt:lpstr>
      <vt:lpstr>Swapping Contents</vt:lpstr>
      <vt:lpstr>Bubble Sort</vt:lpstr>
      <vt:lpstr>Another look at Swap</vt:lpstr>
      <vt:lpstr>QuickSort Algorithm</vt:lpstr>
      <vt:lpstr>Merge Sort </vt:lpstr>
      <vt:lpstr>Merge Sort Example</vt:lpstr>
      <vt:lpstr>Efficiency and Performance </vt:lpstr>
      <vt:lpstr>Sorting Algorithms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Sorting</dc:title>
  <dc:creator>Ronald Eaglin</dc:creator>
  <cp:lastModifiedBy>Ronald Eaglin</cp:lastModifiedBy>
  <cp:revision>14</cp:revision>
  <dcterms:created xsi:type="dcterms:W3CDTF">2016-07-19T19:16:22Z</dcterms:created>
  <dcterms:modified xsi:type="dcterms:W3CDTF">2016-07-20T15:57:03Z</dcterms:modified>
</cp:coreProperties>
</file>