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62" r:id="rId14"/>
    <p:sldId id="263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Trees Part 2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Depth First – Sample LRV recursive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Node.traverse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	if (left != null) </a:t>
            </a:r>
            <a:r>
              <a:rPr lang="en-US" dirty="0" err="1" smtClean="0"/>
              <a:t>Node.left.traverse</a:t>
            </a:r>
            <a:r>
              <a:rPr lang="en-US" dirty="0" smtClean="0"/>
              <a:t>()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(right != null) </a:t>
            </a:r>
            <a:r>
              <a:rPr lang="en-US" dirty="0" err="1" smtClean="0"/>
              <a:t>Node.right.traverse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M</a:t>
            </a:r>
            <a:r>
              <a:rPr lang="en-US" dirty="0" smtClean="0"/>
              <a:t>ark as Visited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 = Left, R = Right, V = Visit denotes order of traversal</a:t>
            </a:r>
          </a:p>
          <a:p>
            <a:pPr marL="0" indent="0">
              <a:buNone/>
            </a:pPr>
            <a:r>
              <a:rPr lang="en-US" dirty="0" smtClean="0"/>
              <a:t>LVR and VLR are also 2 possible approaches.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Algorithm Comparison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51969"/>
            <a:ext cx="3328704" cy="3200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61856" y="2351969"/>
            <a:ext cx="5582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Depth-First (LVR):  1, 4, 15, 16, 20, 25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61855" y="3013250"/>
            <a:ext cx="5603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Depth-First (LRV):  1, 4, 16, 25, 16, 15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061855" y="3952909"/>
            <a:ext cx="64291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Note: The LVR gives results sorted</a:t>
            </a:r>
          </a:p>
          <a:p>
            <a:r>
              <a:rPr lang="en-US" sz="2800" dirty="0" smtClean="0"/>
              <a:t>and left is always less, right is always more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57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Sorted Trees - Insertion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/>
              <a:t>If New &lt; Current Add Left</a:t>
            </a:r>
          </a:p>
          <a:p>
            <a:r>
              <a:rPr lang="en-US" dirty="0" smtClean="0"/>
              <a:t>If New &gt; Current Add Right</a:t>
            </a:r>
          </a:p>
          <a:p>
            <a:r>
              <a:rPr lang="en-US" dirty="0" smtClean="0"/>
              <a:t>Can create imbalance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814" y="2318519"/>
            <a:ext cx="3328704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Insert – Add a 2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Less than 15</a:t>
            </a:r>
          </a:p>
          <a:p>
            <a:r>
              <a:rPr lang="en-US" dirty="0" smtClean="0"/>
              <a:t>Less that 4</a:t>
            </a:r>
          </a:p>
          <a:p>
            <a:r>
              <a:rPr lang="en-US" dirty="0" smtClean="0"/>
              <a:t>Greater than </a:t>
            </a:r>
            <a:r>
              <a:rPr lang="en-US" dirty="0" smtClean="0"/>
              <a:t>2</a:t>
            </a:r>
          </a:p>
          <a:p>
            <a:r>
              <a:rPr lang="en-US" dirty="0" smtClean="0"/>
              <a:t>This algorithm does not balance tree</a:t>
            </a:r>
          </a:p>
          <a:p>
            <a:r>
              <a:rPr lang="en-US" dirty="0" smtClean="0"/>
              <a:t>What if we insert equality?</a:t>
            </a:r>
          </a:p>
          <a:p>
            <a:r>
              <a:rPr lang="en-US" dirty="0" smtClean="0"/>
              <a:t>How do we keep tree balanced?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13076" y="1825625"/>
            <a:ext cx="717409" cy="757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408166" y="3161845"/>
            <a:ext cx="717409" cy="69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4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930485" y="3161845"/>
            <a:ext cx="682468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20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8766871" y="2582863"/>
            <a:ext cx="804910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9571781" y="2582863"/>
            <a:ext cx="699938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420477" y="4267879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25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158011" y="3684133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865739" y="4262093"/>
            <a:ext cx="769995" cy="757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H="1">
            <a:off x="8250737" y="3739806"/>
            <a:ext cx="647466" cy="522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9213075" y="4267879"/>
            <a:ext cx="699939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16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>
            <a:endCxn id="13" idx="0"/>
          </p:cNvCxnSpPr>
          <p:nvPr/>
        </p:nvCxnSpPr>
        <p:spPr>
          <a:xfrm flipH="1">
            <a:off x="9563045" y="3686515"/>
            <a:ext cx="612438" cy="581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635734" y="5522681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6" name="Straight Connector 15"/>
          <p:cNvCxnSpPr>
            <a:endCxn id="15" idx="0"/>
          </p:cNvCxnSpPr>
          <p:nvPr/>
        </p:nvCxnSpPr>
        <p:spPr>
          <a:xfrm>
            <a:off x="8373268" y="4938935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Deletion – Non-trivial Case (20)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Delete 20 from tree 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DeleteNode.Left</a:t>
            </a:r>
            <a:r>
              <a:rPr lang="en-US" dirty="0" smtClean="0"/>
              <a:t> to same position as Node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13076" y="1825625"/>
            <a:ext cx="717409" cy="757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408166" y="3161845"/>
            <a:ext cx="717409" cy="69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4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930485" y="3161845"/>
            <a:ext cx="682468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20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8766871" y="2582863"/>
            <a:ext cx="804910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9571781" y="2582863"/>
            <a:ext cx="699938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420477" y="4267879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25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158011" y="3684133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865739" y="4262093"/>
            <a:ext cx="769995" cy="757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H="1">
            <a:off x="8250737" y="3739806"/>
            <a:ext cx="647466" cy="522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9213075" y="4267879"/>
            <a:ext cx="699939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16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>
            <a:endCxn id="13" idx="0"/>
          </p:cNvCxnSpPr>
          <p:nvPr/>
        </p:nvCxnSpPr>
        <p:spPr>
          <a:xfrm flipH="1">
            <a:off x="9563045" y="3686515"/>
            <a:ext cx="612438" cy="581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635734" y="5522681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6" name="Straight Connector 15"/>
          <p:cNvCxnSpPr>
            <a:endCxn id="15" idx="0"/>
          </p:cNvCxnSpPr>
          <p:nvPr/>
        </p:nvCxnSpPr>
        <p:spPr>
          <a:xfrm>
            <a:off x="8373268" y="4938935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Deletion – Non-trivial Case (20)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Delete 20 from tree 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DeleteNode.Left</a:t>
            </a:r>
            <a:r>
              <a:rPr lang="en-US" dirty="0" smtClean="0"/>
              <a:t> to same position as Node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13076" y="1825625"/>
            <a:ext cx="717409" cy="757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408166" y="3161845"/>
            <a:ext cx="717409" cy="69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4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930485" y="3161845"/>
            <a:ext cx="682468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20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8766871" y="2582863"/>
            <a:ext cx="804910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9571781" y="2582863"/>
            <a:ext cx="699938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420477" y="4267879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25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158011" y="3684133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865739" y="4262093"/>
            <a:ext cx="769995" cy="757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H="1">
            <a:off x="8250737" y="3739806"/>
            <a:ext cx="647466" cy="522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9920425" y="3166609"/>
            <a:ext cx="699939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16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635734" y="5522681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6" name="Straight Connector 15"/>
          <p:cNvCxnSpPr>
            <a:endCxn id="15" idx="0"/>
          </p:cNvCxnSpPr>
          <p:nvPr/>
        </p:nvCxnSpPr>
        <p:spPr>
          <a:xfrm>
            <a:off x="8373268" y="4938935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0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Use of Binary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smtClean="0"/>
              <a:t>Search trees </a:t>
            </a:r>
            <a:endParaRPr lang="en-US" dirty="0" smtClean="0"/>
          </a:p>
          <a:p>
            <a:r>
              <a:rPr lang="en-US" dirty="0" smtClean="0"/>
              <a:t>Binary space partitions – use in 3D video games for determination of rendering priority</a:t>
            </a:r>
          </a:p>
          <a:p>
            <a:r>
              <a:rPr lang="en-US" dirty="0" smtClean="0"/>
              <a:t>Used in routers to store routing table</a:t>
            </a:r>
          </a:p>
          <a:p>
            <a:r>
              <a:rPr lang="en-US" dirty="0" smtClean="0"/>
              <a:t>Databases </a:t>
            </a:r>
          </a:p>
          <a:p>
            <a:r>
              <a:rPr lang="en-US" dirty="0" smtClean="0"/>
              <a:t>Scheduling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the Tree and Binary Tree as an Abstract Data Type</a:t>
            </a:r>
          </a:p>
          <a:p>
            <a:r>
              <a:rPr lang="en-US" dirty="0" smtClean="0"/>
              <a:t>Describe different implementations of Binary Trees</a:t>
            </a:r>
          </a:p>
          <a:p>
            <a:r>
              <a:rPr lang="en-US" dirty="0" smtClean="0"/>
              <a:t>Describe uses of the Tree Data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the Tree and Binary Tree as an Abstract Data Type</a:t>
            </a:r>
          </a:p>
          <a:p>
            <a:r>
              <a:rPr lang="en-US" dirty="0" smtClean="0"/>
              <a:t>Describe different implementations of Binary Trees</a:t>
            </a:r>
          </a:p>
          <a:p>
            <a:r>
              <a:rPr lang="en-US" dirty="0" smtClean="0"/>
              <a:t>Describe uses of the Tree Data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Tree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An empty structure is an empty tree</a:t>
            </a:r>
          </a:p>
          <a:p>
            <a:r>
              <a:rPr lang="en-US" dirty="0" smtClean="0"/>
              <a:t>If t1, …</a:t>
            </a:r>
            <a:r>
              <a:rPr lang="en-US" dirty="0" err="1" smtClean="0"/>
              <a:t>tk</a:t>
            </a:r>
            <a:r>
              <a:rPr lang="en-US" dirty="0" smtClean="0"/>
              <a:t> are disjoint trees, then the structure whose root has as its </a:t>
            </a:r>
            <a:r>
              <a:rPr lang="en-US" dirty="0" err="1" smtClean="0"/>
              <a:t>its</a:t>
            </a:r>
            <a:r>
              <a:rPr lang="en-US" dirty="0" smtClean="0"/>
              <a:t> children the roots of t1, … </a:t>
            </a:r>
            <a:r>
              <a:rPr lang="en-US" dirty="0" err="1" smtClean="0"/>
              <a:t>tk</a:t>
            </a:r>
            <a:r>
              <a:rPr lang="en-US" dirty="0" smtClean="0"/>
              <a:t> is also a tree</a:t>
            </a:r>
          </a:p>
          <a:p>
            <a:r>
              <a:rPr lang="en-US" dirty="0" smtClean="0"/>
              <a:t>Only structures generated by 1 and 2 are trees.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895600"/>
            <a:ext cx="220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Tree (height 0)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71333" y="2895600"/>
            <a:ext cx="16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Tree of height 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047067" y="1168400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23200" y="2895600"/>
            <a:ext cx="16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Tree of height 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76534" y="766762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51601" y="2046288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501467" y="2043906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545360" y="766762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545360" y="2032000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9" idx="4"/>
            <a:endCxn id="10" idx="0"/>
          </p:cNvCxnSpPr>
          <p:nvPr/>
        </p:nvCxnSpPr>
        <p:spPr>
          <a:xfrm flipH="1">
            <a:off x="6714068" y="1289050"/>
            <a:ext cx="524933" cy="757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  <a:endCxn id="11" idx="0"/>
          </p:cNvCxnSpPr>
          <p:nvPr/>
        </p:nvCxnSpPr>
        <p:spPr>
          <a:xfrm>
            <a:off x="7239001" y="1289050"/>
            <a:ext cx="524933" cy="7548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3" idx="0"/>
          </p:cNvCxnSpPr>
          <p:nvPr/>
        </p:nvCxnSpPr>
        <p:spPr>
          <a:xfrm>
            <a:off x="9807827" y="1292788"/>
            <a:ext cx="0" cy="7392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514895" y="3646034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89962" y="4925560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039828" y="4923178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3" idx="4"/>
            <a:endCxn id="24" idx="0"/>
          </p:cNvCxnSpPr>
          <p:nvPr/>
        </p:nvCxnSpPr>
        <p:spPr>
          <a:xfrm flipH="1">
            <a:off x="2252429" y="4168322"/>
            <a:ext cx="524933" cy="757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4"/>
            <a:endCxn id="25" idx="0"/>
          </p:cNvCxnSpPr>
          <p:nvPr/>
        </p:nvCxnSpPr>
        <p:spPr>
          <a:xfrm>
            <a:off x="2777362" y="4168322"/>
            <a:ext cx="524933" cy="7548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22134" y="6059136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28" idx="0"/>
          </p:cNvCxnSpPr>
          <p:nvPr/>
        </p:nvCxnSpPr>
        <p:spPr>
          <a:xfrm>
            <a:off x="3259668" y="5304280"/>
            <a:ext cx="524933" cy="7548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09261" y="6212092"/>
            <a:ext cx="16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Tree of height 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11989" y="4505042"/>
            <a:ext cx="6228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trees shown are binary trees; 0, 1, or 2 leaves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Binary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 binary tree is a tree whose nodes have two children and each child is designates as either a right child or a left child.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84449" y="3003776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59516" y="4283302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09382" y="4280920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4721983" y="3526064"/>
            <a:ext cx="524933" cy="757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5246916" y="3526064"/>
            <a:ext cx="524933" cy="7548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70616" y="2710405"/>
            <a:ext cx="969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</a:t>
            </a:r>
            <a:r>
              <a:rPr lang="en-US" sz="3200" dirty="0" smtClean="0"/>
              <a:t>oot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509382" y="3562808"/>
            <a:ext cx="731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rc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52676" y="4476766"/>
            <a:ext cx="30983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Node (right child)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2034" y="4464685"/>
            <a:ext cx="2874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Node (left child)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Tree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Each node must be reachable from the </a:t>
            </a:r>
            <a:r>
              <a:rPr lang="en-US" b="1" u="sng" dirty="0" smtClean="0"/>
              <a:t>root</a:t>
            </a:r>
            <a:r>
              <a:rPr lang="en-US" dirty="0" smtClean="0"/>
              <a:t> through a </a:t>
            </a:r>
            <a:r>
              <a:rPr lang="en-US" b="1" u="sng" dirty="0" smtClean="0"/>
              <a:t>unique</a:t>
            </a:r>
            <a:r>
              <a:rPr lang="en-US" dirty="0" smtClean="0"/>
              <a:t> sequence of arcs called a </a:t>
            </a:r>
            <a:r>
              <a:rPr lang="en-US" b="1" u="sng" dirty="0" smtClean="0"/>
              <a:t>path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8050281" y="2682649"/>
            <a:ext cx="524933" cy="5222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525348" y="3962175"/>
            <a:ext cx="524933" cy="52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575214" y="3959793"/>
            <a:ext cx="524933" cy="5222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7787815" y="3204937"/>
            <a:ext cx="524933" cy="757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8312748" y="3204937"/>
            <a:ext cx="524933" cy="7548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9057520" y="5095751"/>
            <a:ext cx="524933" cy="5222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8795054" y="4340895"/>
            <a:ext cx="524933" cy="7548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Implementing a 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smtClean="0"/>
              <a:t>Node </a:t>
            </a:r>
            <a:r>
              <a:rPr lang="en-US" dirty="0"/>
              <a:t>= function</a:t>
            </a:r>
            <a:r>
              <a:rPr lang="en-US" dirty="0" smtClean="0"/>
              <a:t>()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this.left</a:t>
            </a:r>
            <a:r>
              <a:rPr lang="en-US" dirty="0" smtClean="0"/>
              <a:t> </a:t>
            </a:r>
            <a:r>
              <a:rPr lang="en-US" dirty="0"/>
              <a:t>= null;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this.right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this.content</a:t>
            </a:r>
            <a:r>
              <a:rPr lang="en-US" dirty="0"/>
              <a:t> = </a:t>
            </a:r>
            <a:r>
              <a:rPr lang="en-US" dirty="0" smtClean="0"/>
              <a:t>null;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BinaryTree</a:t>
            </a:r>
            <a:r>
              <a:rPr lang="en-US" dirty="0" smtClean="0"/>
              <a:t> = function()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this.root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/>
              <a:t>}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Tree traversal is the process of visiting each node in a tree exactly one time. </a:t>
            </a:r>
          </a:p>
          <a:p>
            <a:r>
              <a:rPr lang="en-US" dirty="0" smtClean="0"/>
              <a:t>Breadth-first traversal – visiting each node starting from the lowest level and moving down level by level visiting each node on each level.</a:t>
            </a:r>
          </a:p>
          <a:p>
            <a:r>
              <a:rPr lang="en-US" dirty="0" smtClean="0"/>
              <a:t>Depth-first Traversal – proceeds as far as possible on one side and then backs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Tree traversal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73433" y="2039484"/>
            <a:ext cx="717409" cy="757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468523" y="3375704"/>
            <a:ext cx="717409" cy="69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4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90842" y="3375704"/>
            <a:ext cx="682468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20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flipH="1">
            <a:off x="1827228" y="2796722"/>
            <a:ext cx="804910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  <a:endCxn id="6" idx="0"/>
          </p:cNvCxnSpPr>
          <p:nvPr/>
        </p:nvCxnSpPr>
        <p:spPr>
          <a:xfrm>
            <a:off x="2632138" y="2796722"/>
            <a:ext cx="699938" cy="578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80834" y="4481738"/>
            <a:ext cx="764595" cy="6933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25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3218368" y="3897992"/>
            <a:ext cx="644764" cy="58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26096" y="4475952"/>
            <a:ext cx="769995" cy="757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H="1">
            <a:off x="1311094" y="3953665"/>
            <a:ext cx="647466" cy="522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273432" y="4481738"/>
            <a:ext cx="699939" cy="698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16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>
            <a:endCxn id="13" idx="0"/>
          </p:cNvCxnSpPr>
          <p:nvPr/>
        </p:nvCxnSpPr>
        <p:spPr>
          <a:xfrm flipH="1">
            <a:off x="2623402" y="3900374"/>
            <a:ext cx="612438" cy="581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74128" y="2156493"/>
            <a:ext cx="5026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Breadth-First:  15, 4, 20, 1, 16, 25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5274127" y="2883908"/>
            <a:ext cx="5582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Depth-First (LVR):  1, 4, 15, 16, 20, 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625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172</TotalTime>
  <Words>529</Words>
  <Application>Microsoft Office PowerPoint</Application>
  <PresentationFormat>Widescreen</PresentationFormat>
  <Paragraphs>108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Office Theme</vt:lpstr>
      <vt:lpstr>COP3530- Data Structures Trees Part 2</vt:lpstr>
      <vt:lpstr>Objectives</vt:lpstr>
      <vt:lpstr>Tree Definition</vt:lpstr>
      <vt:lpstr>Trees</vt:lpstr>
      <vt:lpstr>Binary trees</vt:lpstr>
      <vt:lpstr>Tree properties</vt:lpstr>
      <vt:lpstr>Implementing a Binary Tree</vt:lpstr>
      <vt:lpstr>Tree Traversal</vt:lpstr>
      <vt:lpstr>Tree traversal</vt:lpstr>
      <vt:lpstr>Depth First – Sample LRV recursive algorithm </vt:lpstr>
      <vt:lpstr>Algorithm Comparison</vt:lpstr>
      <vt:lpstr>Sorted Trees - Insertion</vt:lpstr>
      <vt:lpstr>Insert – Add a 2 Node</vt:lpstr>
      <vt:lpstr>Deletion – Non-trivial Case (20)</vt:lpstr>
      <vt:lpstr>Deletion – Non-trivial Case (20)</vt:lpstr>
      <vt:lpstr>Use of Binary Trees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Trees Part 2</dc:title>
  <dc:creator>Ronald Eaglin</dc:creator>
  <cp:lastModifiedBy>Ronald Eaglin</cp:lastModifiedBy>
  <cp:revision>11</cp:revision>
  <dcterms:created xsi:type="dcterms:W3CDTF">2016-07-12T18:16:00Z</dcterms:created>
  <dcterms:modified xsi:type="dcterms:W3CDTF">2016-07-12T21:48:27Z</dcterms:modified>
</cp:coreProperties>
</file>