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76943-3548-404A-8CBB-B33D1BF105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249C08-474F-49F6-B045-D8B2A2F970A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08EBF08D-B088-4CB1-88DF-48DE934736AB}" type="parTrans" cxnId="{2D4B6729-6CE9-492D-B061-EA4599A71A42}">
      <dgm:prSet/>
      <dgm:spPr/>
      <dgm:t>
        <a:bodyPr/>
        <a:lstStyle/>
        <a:p>
          <a:endParaRPr lang="en-US"/>
        </a:p>
      </dgm:t>
    </dgm:pt>
    <dgm:pt modelId="{CEFC4B28-8799-43C0-A5B8-807AF633EAB5}" type="sibTrans" cxnId="{2D4B6729-6CE9-492D-B061-EA4599A71A42}">
      <dgm:prSet/>
      <dgm:spPr/>
      <dgm:t>
        <a:bodyPr/>
        <a:lstStyle/>
        <a:p>
          <a:endParaRPr lang="en-US"/>
        </a:p>
      </dgm:t>
    </dgm:pt>
    <dgm:pt modelId="{A4DEC73C-B984-4790-A0BC-0BC4F1C86975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B300B6CF-DA84-4316-AF06-1F6BC59B3037}" type="parTrans" cxnId="{246F0911-2F85-4F92-88B8-A1FE2A8A6704}">
      <dgm:prSet/>
      <dgm:spPr/>
      <dgm:t>
        <a:bodyPr/>
        <a:lstStyle/>
        <a:p>
          <a:endParaRPr lang="en-US"/>
        </a:p>
      </dgm:t>
    </dgm:pt>
    <dgm:pt modelId="{A7C5F137-4853-466F-A44E-5DC762835061}" type="sibTrans" cxnId="{246F0911-2F85-4F92-88B8-A1FE2A8A6704}">
      <dgm:prSet/>
      <dgm:spPr/>
      <dgm:t>
        <a:bodyPr/>
        <a:lstStyle/>
        <a:p>
          <a:endParaRPr lang="en-US"/>
        </a:p>
      </dgm:t>
    </dgm:pt>
    <dgm:pt modelId="{AEA7BAA6-C0A7-402B-A7F7-4553AD6E80FE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F95EC144-EAA7-470F-8777-076BC356B81B}" type="parTrans" cxnId="{D39124AF-39E1-42C4-A228-54045BA57C9B}">
      <dgm:prSet/>
      <dgm:spPr/>
      <dgm:t>
        <a:bodyPr/>
        <a:lstStyle/>
        <a:p>
          <a:endParaRPr lang="en-US"/>
        </a:p>
      </dgm:t>
    </dgm:pt>
    <dgm:pt modelId="{D920A1A9-A97C-4E5E-9389-38D428D0537A}" type="sibTrans" cxnId="{D39124AF-39E1-42C4-A228-54045BA57C9B}">
      <dgm:prSet/>
      <dgm:spPr/>
      <dgm:t>
        <a:bodyPr/>
        <a:lstStyle/>
        <a:p>
          <a:endParaRPr lang="en-US"/>
        </a:p>
      </dgm:t>
    </dgm:pt>
    <dgm:pt modelId="{2A453A81-D1B7-4F1B-A85C-AF96BA3F556D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05E6168C-7EBC-47A1-AB6F-9BDCA6678A8B}" type="parTrans" cxnId="{693FA7E2-E78B-4F1D-A3BC-B37457DE4667}">
      <dgm:prSet/>
      <dgm:spPr/>
      <dgm:t>
        <a:bodyPr/>
        <a:lstStyle/>
        <a:p>
          <a:endParaRPr lang="en-US"/>
        </a:p>
      </dgm:t>
    </dgm:pt>
    <dgm:pt modelId="{E042CB9D-356B-40C3-9260-85E39CCFD8CA}" type="sibTrans" cxnId="{693FA7E2-E78B-4F1D-A3BC-B37457DE4667}">
      <dgm:prSet/>
      <dgm:spPr/>
      <dgm:t>
        <a:bodyPr/>
        <a:lstStyle/>
        <a:p>
          <a:endParaRPr lang="en-US"/>
        </a:p>
      </dgm:t>
    </dgm:pt>
    <dgm:pt modelId="{7C77745C-3EFA-43CB-B0F2-D944C32A7196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369CE8AE-07CD-466C-9601-76B3B389E152}" type="parTrans" cxnId="{BB98EC47-3027-414F-9034-89818C1C0E33}">
      <dgm:prSet/>
      <dgm:spPr/>
      <dgm:t>
        <a:bodyPr/>
        <a:lstStyle/>
        <a:p>
          <a:endParaRPr lang="en-US"/>
        </a:p>
      </dgm:t>
    </dgm:pt>
    <dgm:pt modelId="{65A7D606-399A-4671-AC2C-9ED9F233B060}" type="sibTrans" cxnId="{BB98EC47-3027-414F-9034-89818C1C0E33}">
      <dgm:prSet/>
      <dgm:spPr/>
      <dgm:t>
        <a:bodyPr/>
        <a:lstStyle/>
        <a:p>
          <a:endParaRPr lang="en-US"/>
        </a:p>
      </dgm:t>
    </dgm:pt>
    <dgm:pt modelId="{ECB5CDFC-38C1-463E-9357-0D391AD8EF38}" type="pres">
      <dgm:prSet presAssocID="{F0076943-3548-404A-8CBB-B33D1BF10551}" presName="diagram" presStyleCnt="0">
        <dgm:presLayoutVars>
          <dgm:dir/>
          <dgm:resizeHandles val="exact"/>
        </dgm:presLayoutVars>
      </dgm:prSet>
      <dgm:spPr/>
    </dgm:pt>
    <dgm:pt modelId="{83D0615D-1839-4B9C-9AB3-ED38C3C275AD}" type="pres">
      <dgm:prSet presAssocID="{76249C08-474F-49F6-B045-D8B2A2F970AF}" presName="node" presStyleLbl="node1" presStyleIdx="0" presStyleCnt="5" custLinFactNeighborX="-17678" custLinFactNeighborY="-47967">
        <dgm:presLayoutVars>
          <dgm:bulletEnabled val="1"/>
        </dgm:presLayoutVars>
      </dgm:prSet>
      <dgm:spPr/>
    </dgm:pt>
    <dgm:pt modelId="{E61BD988-F659-49C2-91F6-FB2A0C1D0F98}" type="pres">
      <dgm:prSet presAssocID="{CEFC4B28-8799-43C0-A5B8-807AF633EAB5}" presName="sibTrans" presStyleCnt="0"/>
      <dgm:spPr/>
    </dgm:pt>
    <dgm:pt modelId="{0650782E-B5B8-4BAE-B6C8-D72684FFC5DD}" type="pres">
      <dgm:prSet presAssocID="{A4DEC73C-B984-4790-A0BC-0BC4F1C86975}" presName="node" presStyleLbl="node1" presStyleIdx="1" presStyleCnt="5">
        <dgm:presLayoutVars>
          <dgm:bulletEnabled val="1"/>
        </dgm:presLayoutVars>
      </dgm:prSet>
      <dgm:spPr/>
    </dgm:pt>
    <dgm:pt modelId="{722982AA-A77D-4421-9A88-DAF237F92948}" type="pres">
      <dgm:prSet presAssocID="{A7C5F137-4853-466F-A44E-5DC762835061}" presName="sibTrans" presStyleCnt="0"/>
      <dgm:spPr/>
    </dgm:pt>
    <dgm:pt modelId="{18D81B06-A9B1-4B95-8732-0351FF98F14E}" type="pres">
      <dgm:prSet presAssocID="{AEA7BAA6-C0A7-402B-A7F7-4553AD6E80FE}" presName="node" presStyleLbl="node1" presStyleIdx="2" presStyleCnt="5">
        <dgm:presLayoutVars>
          <dgm:bulletEnabled val="1"/>
        </dgm:presLayoutVars>
      </dgm:prSet>
      <dgm:spPr/>
    </dgm:pt>
    <dgm:pt modelId="{06D8D392-8063-476D-BF9D-A89419CF3AA5}" type="pres">
      <dgm:prSet presAssocID="{D920A1A9-A97C-4E5E-9389-38D428D0537A}" presName="sibTrans" presStyleCnt="0"/>
      <dgm:spPr/>
    </dgm:pt>
    <dgm:pt modelId="{0B29729C-B350-43A2-BAC5-AD20F445EE13}" type="pres">
      <dgm:prSet presAssocID="{2A453A81-D1B7-4F1B-A85C-AF96BA3F556D}" presName="node" presStyleLbl="node1" presStyleIdx="3" presStyleCnt="5">
        <dgm:presLayoutVars>
          <dgm:bulletEnabled val="1"/>
        </dgm:presLayoutVars>
      </dgm:prSet>
      <dgm:spPr/>
    </dgm:pt>
    <dgm:pt modelId="{0B84F165-4E10-4176-93D8-AC2241265B50}" type="pres">
      <dgm:prSet presAssocID="{E042CB9D-356B-40C3-9260-85E39CCFD8CA}" presName="sibTrans" presStyleCnt="0"/>
      <dgm:spPr/>
    </dgm:pt>
    <dgm:pt modelId="{05D1A3D1-5EEE-47C7-BF1F-7F6CF3C9E0DB}" type="pres">
      <dgm:prSet presAssocID="{7C77745C-3EFA-43CB-B0F2-D944C32A7196}" presName="node" presStyleLbl="node1" presStyleIdx="4" presStyleCnt="5">
        <dgm:presLayoutVars>
          <dgm:bulletEnabled val="1"/>
        </dgm:presLayoutVars>
      </dgm:prSet>
      <dgm:spPr/>
    </dgm:pt>
  </dgm:ptLst>
  <dgm:cxnLst>
    <dgm:cxn modelId="{BB98EC47-3027-414F-9034-89818C1C0E33}" srcId="{F0076943-3548-404A-8CBB-B33D1BF10551}" destId="{7C77745C-3EFA-43CB-B0F2-D944C32A7196}" srcOrd="4" destOrd="0" parTransId="{369CE8AE-07CD-466C-9601-76B3B389E152}" sibTransId="{65A7D606-399A-4671-AC2C-9ED9F233B060}"/>
    <dgm:cxn modelId="{1ED454A7-905D-47F3-87A3-A4396EE1B87B}" type="presOf" srcId="{AEA7BAA6-C0A7-402B-A7F7-4553AD6E80FE}" destId="{18D81B06-A9B1-4B95-8732-0351FF98F14E}" srcOrd="0" destOrd="0" presId="urn:microsoft.com/office/officeart/2005/8/layout/default"/>
    <dgm:cxn modelId="{07D72997-3F20-4708-AB18-8472D14A4384}" type="presOf" srcId="{A4DEC73C-B984-4790-A0BC-0BC4F1C86975}" destId="{0650782E-B5B8-4BAE-B6C8-D72684FFC5DD}" srcOrd="0" destOrd="0" presId="urn:microsoft.com/office/officeart/2005/8/layout/default"/>
    <dgm:cxn modelId="{6B0883F5-F832-4DA1-B9AC-BF5082480005}" type="presOf" srcId="{7C77745C-3EFA-43CB-B0F2-D944C32A7196}" destId="{05D1A3D1-5EEE-47C7-BF1F-7F6CF3C9E0DB}" srcOrd="0" destOrd="0" presId="urn:microsoft.com/office/officeart/2005/8/layout/default"/>
    <dgm:cxn modelId="{67AC98F7-AFB9-41D4-AF9E-B806AF8BDA9A}" type="presOf" srcId="{F0076943-3548-404A-8CBB-B33D1BF10551}" destId="{ECB5CDFC-38C1-463E-9357-0D391AD8EF38}" srcOrd="0" destOrd="0" presId="urn:microsoft.com/office/officeart/2005/8/layout/default"/>
    <dgm:cxn modelId="{532AB495-427B-4200-A14A-807BCF6EBB75}" type="presOf" srcId="{2A453A81-D1B7-4F1B-A85C-AF96BA3F556D}" destId="{0B29729C-B350-43A2-BAC5-AD20F445EE13}" srcOrd="0" destOrd="0" presId="urn:microsoft.com/office/officeart/2005/8/layout/default"/>
    <dgm:cxn modelId="{246F0911-2F85-4F92-88B8-A1FE2A8A6704}" srcId="{F0076943-3548-404A-8CBB-B33D1BF10551}" destId="{A4DEC73C-B984-4790-A0BC-0BC4F1C86975}" srcOrd="1" destOrd="0" parTransId="{B300B6CF-DA84-4316-AF06-1F6BC59B3037}" sibTransId="{A7C5F137-4853-466F-A44E-5DC762835061}"/>
    <dgm:cxn modelId="{A1DE23EE-1941-4905-860B-4FE6CCEA94C4}" type="presOf" srcId="{76249C08-474F-49F6-B045-D8B2A2F970AF}" destId="{83D0615D-1839-4B9C-9AB3-ED38C3C275AD}" srcOrd="0" destOrd="0" presId="urn:microsoft.com/office/officeart/2005/8/layout/default"/>
    <dgm:cxn modelId="{D39124AF-39E1-42C4-A228-54045BA57C9B}" srcId="{F0076943-3548-404A-8CBB-B33D1BF10551}" destId="{AEA7BAA6-C0A7-402B-A7F7-4553AD6E80FE}" srcOrd="2" destOrd="0" parTransId="{F95EC144-EAA7-470F-8777-076BC356B81B}" sibTransId="{D920A1A9-A97C-4E5E-9389-38D428D0537A}"/>
    <dgm:cxn modelId="{2D4B6729-6CE9-492D-B061-EA4599A71A42}" srcId="{F0076943-3548-404A-8CBB-B33D1BF10551}" destId="{76249C08-474F-49F6-B045-D8B2A2F970AF}" srcOrd="0" destOrd="0" parTransId="{08EBF08D-B088-4CB1-88DF-48DE934736AB}" sibTransId="{CEFC4B28-8799-43C0-A5B8-807AF633EAB5}"/>
    <dgm:cxn modelId="{693FA7E2-E78B-4F1D-A3BC-B37457DE4667}" srcId="{F0076943-3548-404A-8CBB-B33D1BF10551}" destId="{2A453A81-D1B7-4F1B-A85C-AF96BA3F556D}" srcOrd="3" destOrd="0" parTransId="{05E6168C-7EBC-47A1-AB6F-9BDCA6678A8B}" sibTransId="{E042CB9D-356B-40C3-9260-85E39CCFD8CA}"/>
    <dgm:cxn modelId="{E1ADEDEA-1D3D-47E1-BD17-02836B54EF4A}" type="presParOf" srcId="{ECB5CDFC-38C1-463E-9357-0D391AD8EF38}" destId="{83D0615D-1839-4B9C-9AB3-ED38C3C275AD}" srcOrd="0" destOrd="0" presId="urn:microsoft.com/office/officeart/2005/8/layout/default"/>
    <dgm:cxn modelId="{467A5A64-1AEF-420C-A37D-0C27F8B39053}" type="presParOf" srcId="{ECB5CDFC-38C1-463E-9357-0D391AD8EF38}" destId="{E61BD988-F659-49C2-91F6-FB2A0C1D0F98}" srcOrd="1" destOrd="0" presId="urn:microsoft.com/office/officeart/2005/8/layout/default"/>
    <dgm:cxn modelId="{EB0D2F90-A90E-4727-99C4-7C195A044C5C}" type="presParOf" srcId="{ECB5CDFC-38C1-463E-9357-0D391AD8EF38}" destId="{0650782E-B5B8-4BAE-B6C8-D72684FFC5DD}" srcOrd="2" destOrd="0" presId="urn:microsoft.com/office/officeart/2005/8/layout/default"/>
    <dgm:cxn modelId="{912B38A9-A5E4-4581-BCC1-047411488194}" type="presParOf" srcId="{ECB5CDFC-38C1-463E-9357-0D391AD8EF38}" destId="{722982AA-A77D-4421-9A88-DAF237F92948}" srcOrd="3" destOrd="0" presId="urn:microsoft.com/office/officeart/2005/8/layout/default"/>
    <dgm:cxn modelId="{B835B4CE-737D-43DE-B0DF-BE2C72FFE812}" type="presParOf" srcId="{ECB5CDFC-38C1-463E-9357-0D391AD8EF38}" destId="{18D81B06-A9B1-4B95-8732-0351FF98F14E}" srcOrd="4" destOrd="0" presId="urn:microsoft.com/office/officeart/2005/8/layout/default"/>
    <dgm:cxn modelId="{C8BBCE52-2B83-47D4-AF47-36BE66BF0088}" type="presParOf" srcId="{ECB5CDFC-38C1-463E-9357-0D391AD8EF38}" destId="{06D8D392-8063-476D-BF9D-A89419CF3AA5}" srcOrd="5" destOrd="0" presId="urn:microsoft.com/office/officeart/2005/8/layout/default"/>
    <dgm:cxn modelId="{F198F9E8-D45F-4843-8238-E6D29211A035}" type="presParOf" srcId="{ECB5CDFC-38C1-463E-9357-0D391AD8EF38}" destId="{0B29729C-B350-43A2-BAC5-AD20F445EE13}" srcOrd="6" destOrd="0" presId="urn:microsoft.com/office/officeart/2005/8/layout/default"/>
    <dgm:cxn modelId="{2C6327B2-7EC0-4695-AB84-EC4EA8D1E538}" type="presParOf" srcId="{ECB5CDFC-38C1-463E-9357-0D391AD8EF38}" destId="{0B84F165-4E10-4176-93D8-AC2241265B50}" srcOrd="7" destOrd="0" presId="urn:microsoft.com/office/officeart/2005/8/layout/default"/>
    <dgm:cxn modelId="{11C7D545-C7B2-4AB4-8477-83D0BB91E550}" type="presParOf" srcId="{ECB5CDFC-38C1-463E-9357-0D391AD8EF38}" destId="{05D1A3D1-5EEE-47C7-BF1F-7F6CF3C9E0D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0615D-1839-4B9C-9AB3-ED38C3C275AD}">
      <dsp:nvSpPr>
        <dsp:cNvPr id="0" name=""/>
        <dsp:cNvSpPr/>
      </dsp:nvSpPr>
      <dsp:spPr>
        <a:xfrm>
          <a:off x="0" y="0"/>
          <a:ext cx="1680468" cy="1008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A</a:t>
          </a:r>
          <a:endParaRPr lang="en-US" sz="4600" kern="1200" dirty="0"/>
        </a:p>
      </dsp:txBody>
      <dsp:txXfrm>
        <a:off x="0" y="0"/>
        <a:ext cx="1680468" cy="1008281"/>
      </dsp:txXfrm>
    </dsp:sp>
    <dsp:sp modelId="{0650782E-B5B8-4BAE-B6C8-D72684FFC5DD}">
      <dsp:nvSpPr>
        <dsp:cNvPr id="0" name=""/>
        <dsp:cNvSpPr/>
      </dsp:nvSpPr>
      <dsp:spPr>
        <a:xfrm>
          <a:off x="1899212" y="769"/>
          <a:ext cx="1680468" cy="1008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B</a:t>
          </a:r>
          <a:endParaRPr lang="en-US" sz="4600" kern="1200" dirty="0"/>
        </a:p>
      </dsp:txBody>
      <dsp:txXfrm>
        <a:off x="1899212" y="769"/>
        <a:ext cx="1680468" cy="1008281"/>
      </dsp:txXfrm>
    </dsp:sp>
    <dsp:sp modelId="{18D81B06-A9B1-4B95-8732-0351FF98F14E}">
      <dsp:nvSpPr>
        <dsp:cNvPr id="0" name=""/>
        <dsp:cNvSpPr/>
      </dsp:nvSpPr>
      <dsp:spPr>
        <a:xfrm>
          <a:off x="50697" y="1177096"/>
          <a:ext cx="1680468" cy="1008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C</a:t>
          </a:r>
          <a:endParaRPr lang="en-US" sz="4600" kern="1200" dirty="0"/>
        </a:p>
      </dsp:txBody>
      <dsp:txXfrm>
        <a:off x="50697" y="1177096"/>
        <a:ext cx="1680468" cy="1008281"/>
      </dsp:txXfrm>
    </dsp:sp>
    <dsp:sp modelId="{0B29729C-B350-43A2-BAC5-AD20F445EE13}">
      <dsp:nvSpPr>
        <dsp:cNvPr id="0" name=""/>
        <dsp:cNvSpPr/>
      </dsp:nvSpPr>
      <dsp:spPr>
        <a:xfrm>
          <a:off x="1899212" y="1177096"/>
          <a:ext cx="1680468" cy="1008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D</a:t>
          </a:r>
          <a:endParaRPr lang="en-US" sz="4600" kern="1200" dirty="0"/>
        </a:p>
      </dsp:txBody>
      <dsp:txXfrm>
        <a:off x="1899212" y="1177096"/>
        <a:ext cx="1680468" cy="1008281"/>
      </dsp:txXfrm>
    </dsp:sp>
    <dsp:sp modelId="{05D1A3D1-5EEE-47C7-BF1F-7F6CF3C9E0DB}">
      <dsp:nvSpPr>
        <dsp:cNvPr id="0" name=""/>
        <dsp:cNvSpPr/>
      </dsp:nvSpPr>
      <dsp:spPr>
        <a:xfrm>
          <a:off x="974955" y="2353424"/>
          <a:ext cx="1680468" cy="1008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E</a:t>
          </a:r>
          <a:endParaRPr lang="en-US" sz="4600" kern="1200" dirty="0"/>
        </a:p>
      </dsp:txBody>
      <dsp:txXfrm>
        <a:off x="974955" y="2353424"/>
        <a:ext cx="1680468" cy="1008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5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6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7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5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2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9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A9C3-E66D-44EE-8F25-152790989E4C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0EF39-5C56-470E-AC43-463CBF32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9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Zobrist_hashing" TargetMode="External"/><Relationship Id="rId2" Type="http://schemas.openxmlformats.org/officeDocument/2006/relationships/hyperlink" Target="https://en.wikipedia.org/wiki/MD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Gr%C3%B8stl" TargetMode="External"/><Relationship Id="rId4" Type="http://schemas.openxmlformats.org/officeDocument/2006/relationships/hyperlink" Target="https://en.wikipedia.org/wiki/BLAKE_(hash_function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1.xml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Hash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Ron Eaglin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7" y="3509963"/>
            <a:ext cx="2232025" cy="33480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86" y="348711"/>
            <a:ext cx="9142857" cy="22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1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/>
              <a:t>Properties of Hash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smtClean="0"/>
              <a:t>Uniformity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Maps all inputs evenly over the range of output.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8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/>
              <a:t>Properties of Hash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smtClean="0"/>
              <a:t>Definable Range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The function has a discrete and definable range of outputs.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929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/>
              <a:t>Properties of Hash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smtClean="0"/>
              <a:t>Non-</a:t>
            </a:r>
            <a:r>
              <a:rPr lang="en-US" sz="6600" dirty="0" err="1" smtClean="0"/>
              <a:t>Invertable</a:t>
            </a:r>
            <a:endParaRPr lang="en-US" sz="6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Cannot take hashed value and go back to the original key – one way function.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33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/>
              <a:t>Some Hash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MD5 - </a:t>
            </a:r>
            <a:r>
              <a:rPr lang="en-US" dirty="0" smtClean="0">
                <a:hlinkClick r:id="rId2"/>
              </a:rPr>
              <a:t>https://en.wikipedia.org/wiki/MD5</a:t>
            </a:r>
            <a:r>
              <a:rPr lang="en-US" dirty="0" smtClean="0"/>
              <a:t> </a:t>
            </a:r>
          </a:p>
          <a:p>
            <a:r>
              <a:rPr lang="en-US" dirty="0" smtClean="0"/>
              <a:t>Zobrist - </a:t>
            </a:r>
            <a:r>
              <a:rPr lang="en-US" dirty="0" smtClean="0">
                <a:hlinkClick r:id="rId3"/>
              </a:rPr>
              <a:t>https://en.wikipedia.org/wiki/Zobrist_hashing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Blake - </a:t>
            </a:r>
            <a:r>
              <a:rPr lang="en-US" dirty="0" smtClean="0">
                <a:hlinkClick r:id="rId4"/>
              </a:rPr>
              <a:t>https://en.wikipedia.org/wiki/BLAKE_(hash_function)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Grøstl</a:t>
            </a:r>
            <a:r>
              <a:rPr lang="en-US" dirty="0" smtClean="0"/>
              <a:t> - </a:t>
            </a:r>
            <a:r>
              <a:rPr lang="en-US" dirty="0" smtClean="0">
                <a:hlinkClick r:id="rId5"/>
              </a:rPr>
              <a:t>https://en.wikipedia.org/wiki/Gr%C3%B8stl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And many </a:t>
            </a:r>
            <a:r>
              <a:rPr lang="en-US" dirty="0" err="1" smtClean="0"/>
              <a:t>many</a:t>
            </a:r>
            <a:r>
              <a:rPr lang="en-US" smtClean="0"/>
              <a:t> more….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What is a hash function?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At its core…</a:t>
            </a:r>
          </a:p>
          <a:p>
            <a:endParaRPr lang="en-US" dirty="0"/>
          </a:p>
          <a:p>
            <a:pPr lvl="1"/>
            <a:r>
              <a:rPr lang="en-US" sz="4400" dirty="0" smtClean="0"/>
              <a:t>A hash function is any function that can be used to map data of arbitrary size to data of fixed size.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888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Really?!</a:t>
            </a:r>
            <a:endParaRPr lang="en-US" b="1" dirty="0"/>
          </a:p>
        </p:txBody>
      </p:sp>
      <p:pic>
        <p:nvPicPr>
          <p:cNvPr id="6" name="Picture 5" descr="Cartoon Cloud Vector Clip Ar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14" y="2441139"/>
            <a:ext cx="1680858" cy="1238232"/>
          </a:xfrm>
          <a:prstGeom prst="rect">
            <a:avLst/>
          </a:prstGeom>
        </p:spPr>
      </p:pic>
      <p:pic>
        <p:nvPicPr>
          <p:cNvPr id="7" name="Picture 6" descr="Download Small PNG Medium PNG Large 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17592"/>
            <a:ext cx="1523608" cy="1333157"/>
          </a:xfrm>
          <a:prstGeom prst="rect">
            <a:avLst/>
          </a:prstGeom>
        </p:spPr>
      </p:pic>
      <p:pic>
        <p:nvPicPr>
          <p:cNvPr id="8" name="Picture 7" descr="Hat | Free Stock Photo | Illustration of a brown cartoon hat | # 155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08" y="3679371"/>
            <a:ext cx="3570514" cy="3570514"/>
          </a:xfrm>
          <a:prstGeom prst="rect">
            <a:avLst/>
          </a:prstGeom>
        </p:spPr>
      </p:pic>
      <p:pic>
        <p:nvPicPr>
          <p:cNvPr id="9" name="Picture 8" descr="arrow orange right - vector Clip Art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00" y="3119412"/>
            <a:ext cx="1823743" cy="1729516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21715309"/>
              </p:ext>
            </p:extLst>
          </p:nvPr>
        </p:nvGraphicFramePr>
        <p:xfrm>
          <a:off x="8398336" y="2596243"/>
          <a:ext cx="3630379" cy="336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1" name="Picture 10" descr="little_dog by junglebee - little comic dog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19" y="4277480"/>
            <a:ext cx="2032770" cy="2873829"/>
          </a:xfrm>
          <a:prstGeom prst="rect">
            <a:avLst/>
          </a:prstGeom>
        </p:spPr>
      </p:pic>
      <p:pic>
        <p:nvPicPr>
          <p:cNvPr id="12" name="Picture 11" descr="Red Shoe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278" y="1760784"/>
            <a:ext cx="1360616" cy="13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        Why would this be important?….</a:t>
            </a:r>
            <a:endParaRPr lang="en-US" dirty="0"/>
          </a:p>
        </p:txBody>
      </p:sp>
      <p:pic>
        <p:nvPicPr>
          <p:cNvPr id="5" name="Picture 4" descr="Flickr - Photo Sharing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286" y="2824843"/>
            <a:ext cx="4057649" cy="3043237"/>
          </a:xfrm>
          <a:prstGeom prst="rect">
            <a:avLst/>
          </a:prstGeom>
        </p:spPr>
      </p:pic>
      <p:pic>
        <p:nvPicPr>
          <p:cNvPr id="6" name="Picture 5" descr="Pair of socks!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148" y="2269671"/>
            <a:ext cx="1469638" cy="1656354"/>
          </a:xfrm>
          <a:prstGeom prst="rect">
            <a:avLst/>
          </a:prstGeom>
        </p:spPr>
      </p:pic>
      <p:pic>
        <p:nvPicPr>
          <p:cNvPr id="7" name="Picture 6" descr="Shirt Folded - color variation B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160" y="4649442"/>
            <a:ext cx="1121614" cy="1366500"/>
          </a:xfrm>
          <a:prstGeom prst="rect">
            <a:avLst/>
          </a:prstGeom>
        </p:spPr>
      </p:pic>
      <p:pic>
        <p:nvPicPr>
          <p:cNvPr id="8" name="Picture 7" descr="Men's 4-Pack Fashion Boxer Briefs Underwear by LUK ($24)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203" y="2269671"/>
            <a:ext cx="1854654" cy="1854654"/>
          </a:xfrm>
          <a:prstGeom prst="rect">
            <a:avLst/>
          </a:prstGeom>
        </p:spPr>
      </p:pic>
      <p:pic>
        <p:nvPicPr>
          <p:cNvPr id="9" name="Picture 8" descr="England Home 2012 Goalkeeper Shorts | Worn by the England go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203" y="4124325"/>
            <a:ext cx="2280557" cy="228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8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Applications of Hash Functions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Rapid Data Lookup</a:t>
            </a:r>
          </a:p>
          <a:p>
            <a:pPr marL="0" indent="0">
              <a:buNone/>
            </a:pPr>
            <a:r>
              <a:rPr lang="en-US" sz="3200" dirty="0" smtClean="0"/>
              <a:t>Hash functions are primarily used in </a:t>
            </a:r>
            <a:r>
              <a:rPr lang="en-US" sz="3200" dirty="0" smtClean="0">
                <a:solidFill>
                  <a:srgbClr val="FF0000"/>
                </a:solidFill>
              </a:rPr>
              <a:t>hash tables </a:t>
            </a:r>
            <a:r>
              <a:rPr lang="en-US" sz="3200" dirty="0" smtClean="0"/>
              <a:t>to quickly locate a </a:t>
            </a:r>
            <a:r>
              <a:rPr lang="en-US" sz="3200" dirty="0" smtClean="0">
                <a:solidFill>
                  <a:srgbClr val="FF0000"/>
                </a:solidFill>
              </a:rPr>
              <a:t>data record </a:t>
            </a:r>
            <a:r>
              <a:rPr lang="en-US" sz="3200" dirty="0" smtClean="0"/>
              <a:t>(e.g., a dictionary definition) given its </a:t>
            </a:r>
            <a:r>
              <a:rPr lang="en-US" sz="3200" dirty="0" smtClean="0">
                <a:solidFill>
                  <a:srgbClr val="FF0000"/>
                </a:solidFill>
              </a:rPr>
              <a:t>search key </a:t>
            </a:r>
            <a:r>
              <a:rPr lang="en-US" sz="3200" dirty="0" smtClean="0"/>
              <a:t>(the headword). Specifically, the hash function is used to map the search key to an index; the index gives the place in the hash table where the corresponding record should be stored.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Applications of Hash Functions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Finding Duplicate Records</a:t>
            </a:r>
          </a:p>
          <a:p>
            <a:pPr marL="0" indent="0">
              <a:buNone/>
            </a:pPr>
            <a:r>
              <a:rPr lang="en-US" sz="3200" dirty="0" smtClean="0"/>
              <a:t>Duplicates can then be found by scanning every bucket which contains two or more members, fetching those records, and comparing them. Faster than comparing all records to each other.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Also good for finding similar records….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Applications of Hash Functions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Password Security</a:t>
            </a:r>
          </a:p>
          <a:p>
            <a:pPr marL="0" indent="0">
              <a:buNone/>
            </a:pPr>
            <a:r>
              <a:rPr lang="en-US" sz="3200" dirty="0" smtClean="0"/>
              <a:t>Instead of storing passwords in a table – the hashed value is stored instead. The user entered value is hashed and compared against the value stored. The original password is never stored anywhere – more secure.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2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Applications of Hash Functions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9300" dirty="0" smtClean="0"/>
              <a:t>Cryptography</a:t>
            </a:r>
          </a:p>
          <a:p>
            <a:pPr marL="0" indent="0">
              <a:buNone/>
            </a:pPr>
            <a:r>
              <a:rPr lang="en-US" sz="6000" dirty="0" smtClean="0"/>
              <a:t>Some standard applications that employ hash functions include authentication, message integrity (using an HMAC (Hashed MAC)), message fingerprinting, data corruption detection, and digital signature efficiency.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/>
              <a:t>Properties of Hash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smtClean="0"/>
              <a:t>Deterministic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Same input will always give the same output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237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348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The Hash Function</vt:lpstr>
      <vt:lpstr>What is a hash function?</vt:lpstr>
      <vt:lpstr>Really?!</vt:lpstr>
      <vt:lpstr>        Why would this be important?….</vt:lpstr>
      <vt:lpstr>Applications of Hash Functions</vt:lpstr>
      <vt:lpstr>Applications of Hash Functions</vt:lpstr>
      <vt:lpstr>Applications of Hash Functions</vt:lpstr>
      <vt:lpstr>Applications of Hash Functions</vt:lpstr>
      <vt:lpstr>Properties of Hash Functions</vt:lpstr>
      <vt:lpstr>Properties of Hash Functions</vt:lpstr>
      <vt:lpstr>Properties of Hash Functions</vt:lpstr>
      <vt:lpstr>Properties of Hash Functions</vt:lpstr>
      <vt:lpstr>Some Hash Functions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Hash Function</dc:title>
  <dc:creator>Ronald Eaglin</dc:creator>
  <cp:lastModifiedBy>Ronald Eaglin</cp:lastModifiedBy>
  <cp:revision>6</cp:revision>
  <dcterms:created xsi:type="dcterms:W3CDTF">2016-03-30T14:45:47Z</dcterms:created>
  <dcterms:modified xsi:type="dcterms:W3CDTF">2016-03-30T15:38:17Z</dcterms:modified>
</cp:coreProperties>
</file>